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308" r:id="rId2"/>
    <p:sldId id="318" r:id="rId3"/>
    <p:sldId id="311" r:id="rId4"/>
    <p:sldId id="303" r:id="rId5"/>
    <p:sldId id="319" r:id="rId6"/>
    <p:sldId id="321" r:id="rId7"/>
    <p:sldId id="320" r:id="rId8"/>
    <p:sldId id="322" r:id="rId9"/>
    <p:sldId id="329" r:id="rId10"/>
    <p:sldId id="323" r:id="rId11"/>
    <p:sldId id="325" r:id="rId12"/>
    <p:sldId id="324" r:id="rId13"/>
    <p:sldId id="327" r:id="rId14"/>
    <p:sldId id="326" r:id="rId15"/>
    <p:sldId id="328" r:id="rId16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B80"/>
    <a:srgbClr val="0066FF"/>
    <a:srgbClr val="C60C30"/>
    <a:srgbClr val="C71D1D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9" autoAdjust="0"/>
    <p:restoredTop sz="94431" autoAdjust="0"/>
  </p:normalViewPr>
  <p:slideViewPr>
    <p:cSldViewPr>
      <p:cViewPr varScale="1">
        <p:scale>
          <a:sx n="100" d="100"/>
          <a:sy n="100" d="100"/>
        </p:scale>
        <p:origin x="-810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02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91B1B-BD57-4B4A-B8C2-2F04FE94AB1E}" type="datetimeFigureOut">
              <a:rPr lang="fr-FR" smtClean="0"/>
              <a:pPr/>
              <a:t>23/09/2014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0E46-91EE-4ED0-A4C6-633E428923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11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C3947-A395-4CD9-8D2C-1F08700730E3}" type="datetimeFigureOut">
              <a:rPr lang="fr-FR" smtClean="0"/>
              <a:pPr/>
              <a:t>23/09/2014</a:t>
            </a:fld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C0893-A5CC-4BCE-9E71-2797E95CD7F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59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 17"/>
          <p:cNvSpPr/>
          <p:nvPr userDrawn="1"/>
        </p:nvSpPr>
        <p:spPr>
          <a:xfrm rot="10800000">
            <a:off x="0" y="3775348"/>
            <a:ext cx="9144000" cy="1368152"/>
          </a:xfrm>
          <a:custGeom>
            <a:avLst/>
            <a:gdLst>
              <a:gd name="connsiteX0" fmla="*/ 0 w 9144000"/>
              <a:gd name="connsiteY0" fmla="*/ 0 h 432048"/>
              <a:gd name="connsiteX1" fmla="*/ 9144000 w 9144000"/>
              <a:gd name="connsiteY1" fmla="*/ 0 h 432048"/>
              <a:gd name="connsiteX2" fmla="*/ 9144000 w 9144000"/>
              <a:gd name="connsiteY2" fmla="*/ 432048 h 432048"/>
              <a:gd name="connsiteX3" fmla="*/ 0 w 9144000"/>
              <a:gd name="connsiteY3" fmla="*/ 432048 h 432048"/>
              <a:gd name="connsiteX4" fmla="*/ 0 w 9144000"/>
              <a:gd name="connsiteY4" fmla="*/ 0 h 432048"/>
              <a:gd name="connsiteX0" fmla="*/ 0 w 9144000"/>
              <a:gd name="connsiteY0" fmla="*/ 0 h 1872208"/>
              <a:gd name="connsiteX1" fmla="*/ 9144000 w 9144000"/>
              <a:gd name="connsiteY1" fmla="*/ 0 h 1872208"/>
              <a:gd name="connsiteX2" fmla="*/ 9144000 w 9144000"/>
              <a:gd name="connsiteY2" fmla="*/ 432048 h 1872208"/>
              <a:gd name="connsiteX3" fmla="*/ 0 w 9144000"/>
              <a:gd name="connsiteY3" fmla="*/ 1872208 h 1872208"/>
              <a:gd name="connsiteX4" fmla="*/ 0 w 9144000"/>
              <a:gd name="connsiteY4" fmla="*/ 0 h 1872208"/>
              <a:gd name="connsiteX0" fmla="*/ 0 w 9144000"/>
              <a:gd name="connsiteY0" fmla="*/ 0 h 1872208"/>
              <a:gd name="connsiteX1" fmla="*/ 9144000 w 9144000"/>
              <a:gd name="connsiteY1" fmla="*/ 0 h 1872208"/>
              <a:gd name="connsiteX2" fmla="*/ 9144000 w 9144000"/>
              <a:gd name="connsiteY2" fmla="*/ 1224136 h 1872208"/>
              <a:gd name="connsiteX3" fmla="*/ 0 w 9144000"/>
              <a:gd name="connsiteY3" fmla="*/ 1872208 h 1872208"/>
              <a:gd name="connsiteX4" fmla="*/ 0 w 9144000"/>
              <a:gd name="connsiteY4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872208">
                <a:moveTo>
                  <a:pt x="0" y="0"/>
                </a:moveTo>
                <a:lnTo>
                  <a:pt x="9144000" y="0"/>
                </a:lnTo>
                <a:lnTo>
                  <a:pt x="9144000" y="1224136"/>
                </a:lnTo>
                <a:lnTo>
                  <a:pt x="0" y="187220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tx1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529" y="1690514"/>
            <a:ext cx="5184576" cy="53668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 baseline="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&lt; Titre de la présentation &gt;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3529" y="2266578"/>
            <a:ext cx="5184576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&lt; Sous titre ou date &gt;</a:t>
            </a:r>
            <a:endParaRPr lang="fr-FR" dirty="0"/>
          </a:p>
        </p:txBody>
      </p:sp>
      <p:sp>
        <p:nvSpPr>
          <p:cNvPr id="19" name="Rectangle à coins arrondis 18"/>
          <p:cNvSpPr/>
          <p:nvPr userDrawn="1"/>
        </p:nvSpPr>
        <p:spPr>
          <a:xfrm>
            <a:off x="7380314" y="4368522"/>
            <a:ext cx="330117" cy="330118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" name="Rectangle à coins arrondis 19"/>
          <p:cNvSpPr/>
          <p:nvPr userDrawn="1"/>
        </p:nvSpPr>
        <p:spPr>
          <a:xfrm>
            <a:off x="7763027" y="4368522"/>
            <a:ext cx="330117" cy="330118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 userDrawn="1"/>
        </p:nvSpPr>
        <p:spPr>
          <a:xfrm>
            <a:off x="8145742" y="4368522"/>
            <a:ext cx="330117" cy="330118"/>
          </a:xfrm>
          <a:prstGeom prst="roundRect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à coins arrondis 21"/>
          <p:cNvSpPr/>
          <p:nvPr userDrawn="1"/>
        </p:nvSpPr>
        <p:spPr>
          <a:xfrm>
            <a:off x="8528456" y="4368522"/>
            <a:ext cx="330117" cy="330118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2051721" y="4728562"/>
            <a:ext cx="6912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0" dirty="0" smtClean="0">
                <a:solidFill>
                  <a:schemeClr val="bg1"/>
                </a:solidFill>
                <a:latin typeface="Century Gothic" pitchFamily="34" charset="0"/>
              </a:rPr>
              <a:t>CONSEIL</a:t>
            </a:r>
            <a:r>
              <a:rPr lang="fr-FR" sz="900" b="0" baseline="0" dirty="0" smtClean="0">
                <a:solidFill>
                  <a:schemeClr val="bg1"/>
                </a:solidFill>
                <a:latin typeface="Century Gothic" pitchFamily="34" charset="0"/>
              </a:rPr>
              <a:t> – INGÉNIERIE ET INTÉGRATION – MODERNISATION DES SI – GESTION DES INFRASTRUCTURES ET DE LA PRODUCTION</a:t>
            </a:r>
            <a:endParaRPr lang="fr-FR" sz="900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" name="Image 23" descr="Logo-Sodifranc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30" y="195487"/>
            <a:ext cx="3306516" cy="501242"/>
          </a:xfrm>
          <a:prstGeom prst="rect">
            <a:avLst/>
          </a:prstGeom>
        </p:spPr>
      </p:pic>
      <p:sp>
        <p:nvSpPr>
          <p:cNvPr id="26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6228184" y="1059582"/>
            <a:ext cx="2376489" cy="2374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Logo client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lis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0350" y="195486"/>
            <a:ext cx="6841931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21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00" y="771551"/>
            <a:ext cx="6841970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lang="fr-FR" sz="1600" i="0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Sous-titre &gt;</a:t>
            </a:r>
            <a:endParaRPr lang="fr-FR" dirty="0"/>
          </a:p>
        </p:txBody>
      </p:sp>
      <p:sp>
        <p:nvSpPr>
          <p:cNvPr id="12" name="Espace réservé du texte 17"/>
          <p:cNvSpPr>
            <a:spLocks noGrp="1"/>
          </p:cNvSpPr>
          <p:nvPr>
            <p:ph type="body" sz="quarter" idx="14"/>
          </p:nvPr>
        </p:nvSpPr>
        <p:spPr>
          <a:xfrm>
            <a:off x="252681" y="1300666"/>
            <a:ext cx="6479559" cy="307128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chemeClr val="tx2"/>
              </a:buCl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6948263" y="2322"/>
            <a:ext cx="2195737" cy="4731990"/>
          </a:xfrm>
          <a:custGeom>
            <a:avLst/>
            <a:gdLst>
              <a:gd name="connsiteX0" fmla="*/ 0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0 w 2195736"/>
              <a:gd name="connsiteY4" fmla="*/ 0 h 4732338"/>
              <a:gd name="connsiteX0" fmla="*/ 576064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576064 w 2195736"/>
              <a:gd name="connsiteY4" fmla="*/ 0 h 47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736" h="4732338">
                <a:moveTo>
                  <a:pt x="576064" y="0"/>
                </a:moveTo>
                <a:lnTo>
                  <a:pt x="2195736" y="0"/>
                </a:lnTo>
                <a:lnTo>
                  <a:pt x="2195736" y="4732338"/>
                </a:lnTo>
                <a:lnTo>
                  <a:pt x="0" y="4732338"/>
                </a:lnTo>
                <a:lnTo>
                  <a:pt x="576064" y="0"/>
                </a:lnTo>
                <a:close/>
              </a:path>
            </a:pathLst>
          </a:custGeom>
          <a:gradFill>
            <a:gsLst>
              <a:gs pos="29000">
                <a:schemeClr val="bg1">
                  <a:alpha val="91000"/>
                </a:schemeClr>
              </a:gs>
              <a:gs pos="48000">
                <a:schemeClr val="bg1">
                  <a:alpha val="16000"/>
                </a:schemeClr>
              </a:gs>
            </a:gsLst>
            <a:lin ang="600000" scaled="0"/>
          </a:gradFill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24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liste +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0351" y="195486"/>
            <a:ext cx="8714139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12" name="Espace réservé du texte 17"/>
          <p:cNvSpPr>
            <a:spLocks noGrp="1"/>
          </p:cNvSpPr>
          <p:nvPr>
            <p:ph type="body" sz="quarter" idx="14"/>
          </p:nvPr>
        </p:nvSpPr>
        <p:spPr>
          <a:xfrm>
            <a:off x="252682" y="986296"/>
            <a:ext cx="4319319" cy="338565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chemeClr val="tx2"/>
              </a:buCl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7"/>
          </p:nvPr>
        </p:nvSpPr>
        <p:spPr>
          <a:xfrm>
            <a:off x="4644010" y="987574"/>
            <a:ext cx="4319319" cy="338565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chemeClr val="tx2"/>
              </a:buCl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&amp; liste +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0351" y="195486"/>
            <a:ext cx="8714139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21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02" y="771551"/>
            <a:ext cx="8714188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lang="fr-FR" sz="1600" i="0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Sous-titre &gt;</a:t>
            </a:r>
            <a:endParaRPr lang="fr-FR" dirty="0"/>
          </a:p>
        </p:txBody>
      </p:sp>
      <p:sp>
        <p:nvSpPr>
          <p:cNvPr id="12" name="Espace réservé du texte 17"/>
          <p:cNvSpPr>
            <a:spLocks noGrp="1"/>
          </p:cNvSpPr>
          <p:nvPr>
            <p:ph type="body" sz="quarter" idx="14"/>
          </p:nvPr>
        </p:nvSpPr>
        <p:spPr>
          <a:xfrm>
            <a:off x="252682" y="1300666"/>
            <a:ext cx="4319319" cy="307128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chemeClr val="tx2"/>
              </a:buCl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4644010" y="1306086"/>
            <a:ext cx="4319319" cy="307128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chemeClr val="tx2"/>
              </a:buCl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liste + 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0351" y="195486"/>
            <a:ext cx="8714139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12" name="Espace réservé du texte 17"/>
          <p:cNvSpPr>
            <a:spLocks noGrp="1"/>
          </p:cNvSpPr>
          <p:nvPr>
            <p:ph type="body" sz="quarter" idx="14"/>
          </p:nvPr>
        </p:nvSpPr>
        <p:spPr>
          <a:xfrm>
            <a:off x="252682" y="986296"/>
            <a:ext cx="4319319" cy="338565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chemeClr val="tx2"/>
              </a:buCl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6"/>
          </p:nvPr>
        </p:nvSpPr>
        <p:spPr>
          <a:xfrm>
            <a:off x="4640580" y="987574"/>
            <a:ext cx="4320000" cy="338512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&amp; liste + 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0351" y="195486"/>
            <a:ext cx="8714139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21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02" y="771551"/>
            <a:ext cx="8714188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lang="fr-FR" sz="1600" i="0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Sous-titre &gt;</a:t>
            </a:r>
            <a:endParaRPr lang="fr-FR" dirty="0"/>
          </a:p>
        </p:txBody>
      </p:sp>
      <p:sp>
        <p:nvSpPr>
          <p:cNvPr id="12" name="Espace réservé du texte 17"/>
          <p:cNvSpPr>
            <a:spLocks noGrp="1"/>
          </p:cNvSpPr>
          <p:nvPr>
            <p:ph type="body" sz="quarter" idx="14"/>
          </p:nvPr>
        </p:nvSpPr>
        <p:spPr>
          <a:xfrm>
            <a:off x="252682" y="1300666"/>
            <a:ext cx="4319319" cy="307128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chemeClr val="tx2"/>
              </a:buCl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6"/>
          </p:nvPr>
        </p:nvSpPr>
        <p:spPr>
          <a:xfrm>
            <a:off x="4640580" y="1301894"/>
            <a:ext cx="4320000" cy="3070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forts / Points fai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4392565" y="1491631"/>
            <a:ext cx="0" cy="2232248"/>
          </a:xfrm>
          <a:prstGeom prst="line">
            <a:avLst/>
          </a:prstGeom>
          <a:ln w="38100">
            <a:solidFill>
              <a:srgbClr val="576B8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11"/>
          <p:cNvSpPr txBox="1"/>
          <p:nvPr userDrawn="1"/>
        </p:nvSpPr>
        <p:spPr>
          <a:xfrm>
            <a:off x="1011103" y="1094536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latin typeface="Century Gothic" pitchFamily="34" charset="0"/>
              </a:rPr>
              <a:t>Points Forts</a:t>
            </a:r>
          </a:p>
        </p:txBody>
      </p:sp>
      <p:sp>
        <p:nvSpPr>
          <p:cNvPr id="6" name="ZoneTexte 12"/>
          <p:cNvSpPr txBox="1"/>
          <p:nvPr userDrawn="1"/>
        </p:nvSpPr>
        <p:spPr>
          <a:xfrm>
            <a:off x="5515548" y="1125312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latin typeface="Century Gothic" pitchFamily="34" charset="0"/>
              </a:rPr>
              <a:t>Points Faibles</a:t>
            </a:r>
          </a:p>
        </p:txBody>
      </p:sp>
      <p:pic>
        <p:nvPicPr>
          <p:cNvPr id="7" name="Picture 2" descr="C:\Users\plaunay\Documents\Mes fichiers reçus\Plus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3" y="1048883"/>
            <a:ext cx="552971" cy="5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launay\Documents\Mes fichiers reçus\Moins(1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13" y="1048883"/>
            <a:ext cx="552971" cy="5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0351" y="195486"/>
            <a:ext cx="8714139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47550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ableau 5"/>
          <p:cNvSpPr>
            <a:spLocks noGrp="1"/>
          </p:cNvSpPr>
          <p:nvPr>
            <p:ph type="tbl" sz="quarter" idx="11" hasCustomPrompt="1"/>
          </p:nvPr>
        </p:nvSpPr>
        <p:spPr>
          <a:xfrm>
            <a:off x="251521" y="987574"/>
            <a:ext cx="8712969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</a:rPr>
              <a:t>Tableau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1572" y="195485"/>
            <a:ext cx="8712917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ableau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ableau 5"/>
          <p:cNvSpPr>
            <a:spLocks noGrp="1"/>
          </p:cNvSpPr>
          <p:nvPr>
            <p:ph type="tbl" sz="quarter" idx="11" hasCustomPrompt="1"/>
          </p:nvPr>
        </p:nvSpPr>
        <p:spPr>
          <a:xfrm>
            <a:off x="251521" y="987574"/>
            <a:ext cx="6480720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</a:rPr>
              <a:t>Tableau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1573" y="195485"/>
            <a:ext cx="6840709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5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6948263" y="2322"/>
            <a:ext cx="2195737" cy="4731990"/>
          </a:xfrm>
          <a:custGeom>
            <a:avLst/>
            <a:gdLst>
              <a:gd name="connsiteX0" fmla="*/ 0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0 w 2195736"/>
              <a:gd name="connsiteY4" fmla="*/ 0 h 4732338"/>
              <a:gd name="connsiteX0" fmla="*/ 576064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576064 w 2195736"/>
              <a:gd name="connsiteY4" fmla="*/ 0 h 47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736" h="4732338">
                <a:moveTo>
                  <a:pt x="576064" y="0"/>
                </a:moveTo>
                <a:lnTo>
                  <a:pt x="2195736" y="0"/>
                </a:lnTo>
                <a:lnTo>
                  <a:pt x="2195736" y="4732338"/>
                </a:lnTo>
                <a:lnTo>
                  <a:pt x="0" y="4732338"/>
                </a:lnTo>
                <a:lnTo>
                  <a:pt x="576064" y="0"/>
                </a:lnTo>
                <a:close/>
              </a:path>
            </a:pathLst>
          </a:custGeom>
          <a:gradFill>
            <a:gsLst>
              <a:gs pos="29000">
                <a:schemeClr val="bg1">
                  <a:alpha val="91000"/>
                </a:schemeClr>
              </a:gs>
              <a:gs pos="48000">
                <a:schemeClr val="bg1">
                  <a:alpha val="16000"/>
                </a:schemeClr>
              </a:gs>
            </a:gsLst>
            <a:lin ang="600000" scaled="0"/>
          </a:gra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00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1" y="195486"/>
            <a:ext cx="8712969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1471" y="771551"/>
            <a:ext cx="8713019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lang="fr-FR" sz="1600" i="0" kern="1200" baseline="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Sous-titre &gt;</a:t>
            </a:r>
            <a:endParaRPr lang="fr-FR" dirty="0"/>
          </a:p>
        </p:txBody>
      </p:sp>
      <p:sp>
        <p:nvSpPr>
          <p:cNvPr id="11" name="Espace réservé du tableau 5"/>
          <p:cNvSpPr>
            <a:spLocks noGrp="1"/>
          </p:cNvSpPr>
          <p:nvPr>
            <p:ph type="tbl" sz="quarter" idx="11" hasCustomPrompt="1"/>
          </p:nvPr>
        </p:nvSpPr>
        <p:spPr>
          <a:xfrm>
            <a:off x="251521" y="1203598"/>
            <a:ext cx="8712969" cy="3168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</a:rPr>
              <a:t>Tableau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tableau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95486"/>
            <a:ext cx="684077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1470" y="771551"/>
            <a:ext cx="6840811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lang="fr-FR" sz="1600" i="0" kern="1200" baseline="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Sous-titre &gt;</a:t>
            </a:r>
            <a:endParaRPr lang="fr-FR" dirty="0"/>
          </a:p>
        </p:txBody>
      </p:sp>
      <p:sp>
        <p:nvSpPr>
          <p:cNvPr id="11" name="Espace réservé du tableau 5"/>
          <p:cNvSpPr>
            <a:spLocks noGrp="1"/>
          </p:cNvSpPr>
          <p:nvPr>
            <p:ph type="tbl" sz="quarter" idx="11" hasCustomPrompt="1"/>
          </p:nvPr>
        </p:nvSpPr>
        <p:spPr>
          <a:xfrm>
            <a:off x="251521" y="1203598"/>
            <a:ext cx="6408713" cy="3168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</a:rPr>
              <a:t>Tableau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6948263" y="2322"/>
            <a:ext cx="2195737" cy="4731990"/>
          </a:xfrm>
          <a:custGeom>
            <a:avLst/>
            <a:gdLst>
              <a:gd name="connsiteX0" fmla="*/ 0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0 w 2195736"/>
              <a:gd name="connsiteY4" fmla="*/ 0 h 4732338"/>
              <a:gd name="connsiteX0" fmla="*/ 576064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576064 w 2195736"/>
              <a:gd name="connsiteY4" fmla="*/ 0 h 47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736" h="4732338">
                <a:moveTo>
                  <a:pt x="576064" y="0"/>
                </a:moveTo>
                <a:lnTo>
                  <a:pt x="2195736" y="0"/>
                </a:lnTo>
                <a:lnTo>
                  <a:pt x="2195736" y="4732338"/>
                </a:lnTo>
                <a:lnTo>
                  <a:pt x="0" y="4732338"/>
                </a:lnTo>
                <a:lnTo>
                  <a:pt x="576064" y="0"/>
                </a:lnTo>
                <a:close/>
              </a:path>
            </a:pathLst>
          </a:custGeom>
          <a:gradFill>
            <a:gsLst>
              <a:gs pos="29000">
                <a:schemeClr val="bg1">
                  <a:alpha val="91000"/>
                </a:schemeClr>
              </a:gs>
              <a:gs pos="48000">
                <a:schemeClr val="bg1">
                  <a:alpha val="16000"/>
                </a:schemeClr>
              </a:gs>
            </a:gsLst>
            <a:lin ang="600000" scaled="0"/>
          </a:gra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15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979713" y="1275605"/>
            <a:ext cx="6984777" cy="3456385"/>
          </a:xfrm>
          <a:custGeom>
            <a:avLst/>
            <a:gdLst>
              <a:gd name="connsiteX0" fmla="*/ 0 w 6624736"/>
              <a:gd name="connsiteY0" fmla="*/ 0 h 3456384"/>
              <a:gd name="connsiteX1" fmla="*/ 6624736 w 6624736"/>
              <a:gd name="connsiteY1" fmla="*/ 0 h 3456384"/>
              <a:gd name="connsiteX2" fmla="*/ 6624736 w 6624736"/>
              <a:gd name="connsiteY2" fmla="*/ 3456384 h 3456384"/>
              <a:gd name="connsiteX3" fmla="*/ 0 w 6624736"/>
              <a:gd name="connsiteY3" fmla="*/ 3456384 h 3456384"/>
              <a:gd name="connsiteX4" fmla="*/ 0 w 6624736"/>
              <a:gd name="connsiteY4" fmla="*/ 0 h 3456384"/>
              <a:gd name="connsiteX0" fmla="*/ 0 w 6984776"/>
              <a:gd name="connsiteY0" fmla="*/ 0 h 3456385"/>
              <a:gd name="connsiteX1" fmla="*/ 6984776 w 6984776"/>
              <a:gd name="connsiteY1" fmla="*/ 1 h 3456385"/>
              <a:gd name="connsiteX2" fmla="*/ 6984776 w 6984776"/>
              <a:gd name="connsiteY2" fmla="*/ 3456385 h 3456385"/>
              <a:gd name="connsiteX3" fmla="*/ 360040 w 6984776"/>
              <a:gd name="connsiteY3" fmla="*/ 3456385 h 3456385"/>
              <a:gd name="connsiteX4" fmla="*/ 0 w 6984776"/>
              <a:gd name="connsiteY4" fmla="*/ 0 h 345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4776" h="3456385">
                <a:moveTo>
                  <a:pt x="0" y="0"/>
                </a:moveTo>
                <a:lnTo>
                  <a:pt x="6984776" y="1"/>
                </a:lnTo>
                <a:lnTo>
                  <a:pt x="6984776" y="3456385"/>
                </a:lnTo>
                <a:lnTo>
                  <a:pt x="360040" y="345638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504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partie 1 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&lt; Titre partie 2 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&lt; Titre partie 3 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&lt; Titre partie 4 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&lt; Titre partie 5 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&lt; Titre partie 6 &gt;</a:t>
            </a:r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79713" y="195486"/>
            <a:ext cx="6984777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sommaire &gt;</a:t>
            </a:r>
          </a:p>
        </p:txBody>
      </p:sp>
      <p:sp>
        <p:nvSpPr>
          <p:cNvPr id="16" name="Espace réservé pour une image  5"/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2160240" cy="4731990"/>
          </a:xfrm>
          <a:custGeom>
            <a:avLst/>
            <a:gdLst>
              <a:gd name="connsiteX0" fmla="*/ 0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0 w 2195736"/>
              <a:gd name="connsiteY4" fmla="*/ 0 h 4732338"/>
              <a:gd name="connsiteX0" fmla="*/ 576064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576064 w 2195736"/>
              <a:gd name="connsiteY4" fmla="*/ 0 h 47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736" h="4732338">
                <a:moveTo>
                  <a:pt x="576064" y="0"/>
                </a:moveTo>
                <a:lnTo>
                  <a:pt x="2195736" y="0"/>
                </a:lnTo>
                <a:lnTo>
                  <a:pt x="2195736" y="4732338"/>
                </a:lnTo>
                <a:lnTo>
                  <a:pt x="0" y="4732338"/>
                </a:lnTo>
                <a:lnTo>
                  <a:pt x="576064" y="0"/>
                </a:lnTo>
                <a:close/>
              </a:path>
            </a:pathLst>
          </a:custGeom>
          <a:gradFill>
            <a:gsLst>
              <a:gs pos="29000">
                <a:schemeClr val="bg1">
                  <a:alpha val="91000"/>
                </a:schemeClr>
              </a:gs>
              <a:gs pos="48000">
                <a:schemeClr val="bg1">
                  <a:alpha val="16000"/>
                </a:schemeClr>
              </a:gs>
            </a:gsLst>
            <a:lin ang="600000" scaled="0"/>
          </a:gra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/R ou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 17"/>
          <p:cNvSpPr/>
          <p:nvPr userDrawn="1"/>
        </p:nvSpPr>
        <p:spPr>
          <a:xfrm rot="10800000">
            <a:off x="0" y="3795886"/>
            <a:ext cx="9144000" cy="1368152"/>
          </a:xfrm>
          <a:custGeom>
            <a:avLst/>
            <a:gdLst>
              <a:gd name="connsiteX0" fmla="*/ 0 w 9144000"/>
              <a:gd name="connsiteY0" fmla="*/ 0 h 432048"/>
              <a:gd name="connsiteX1" fmla="*/ 9144000 w 9144000"/>
              <a:gd name="connsiteY1" fmla="*/ 0 h 432048"/>
              <a:gd name="connsiteX2" fmla="*/ 9144000 w 9144000"/>
              <a:gd name="connsiteY2" fmla="*/ 432048 h 432048"/>
              <a:gd name="connsiteX3" fmla="*/ 0 w 9144000"/>
              <a:gd name="connsiteY3" fmla="*/ 432048 h 432048"/>
              <a:gd name="connsiteX4" fmla="*/ 0 w 9144000"/>
              <a:gd name="connsiteY4" fmla="*/ 0 h 432048"/>
              <a:gd name="connsiteX0" fmla="*/ 0 w 9144000"/>
              <a:gd name="connsiteY0" fmla="*/ 0 h 1872208"/>
              <a:gd name="connsiteX1" fmla="*/ 9144000 w 9144000"/>
              <a:gd name="connsiteY1" fmla="*/ 0 h 1872208"/>
              <a:gd name="connsiteX2" fmla="*/ 9144000 w 9144000"/>
              <a:gd name="connsiteY2" fmla="*/ 432048 h 1872208"/>
              <a:gd name="connsiteX3" fmla="*/ 0 w 9144000"/>
              <a:gd name="connsiteY3" fmla="*/ 1872208 h 1872208"/>
              <a:gd name="connsiteX4" fmla="*/ 0 w 9144000"/>
              <a:gd name="connsiteY4" fmla="*/ 0 h 1872208"/>
              <a:gd name="connsiteX0" fmla="*/ 0 w 9144000"/>
              <a:gd name="connsiteY0" fmla="*/ 0 h 1872208"/>
              <a:gd name="connsiteX1" fmla="*/ 9144000 w 9144000"/>
              <a:gd name="connsiteY1" fmla="*/ 0 h 1872208"/>
              <a:gd name="connsiteX2" fmla="*/ 9144000 w 9144000"/>
              <a:gd name="connsiteY2" fmla="*/ 1224136 h 1872208"/>
              <a:gd name="connsiteX3" fmla="*/ 0 w 9144000"/>
              <a:gd name="connsiteY3" fmla="*/ 1872208 h 1872208"/>
              <a:gd name="connsiteX4" fmla="*/ 0 w 9144000"/>
              <a:gd name="connsiteY4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872208">
                <a:moveTo>
                  <a:pt x="0" y="0"/>
                </a:moveTo>
                <a:lnTo>
                  <a:pt x="9144000" y="0"/>
                </a:lnTo>
                <a:lnTo>
                  <a:pt x="9144000" y="1224136"/>
                </a:lnTo>
                <a:lnTo>
                  <a:pt x="0" y="187220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tx1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5536" y="1715243"/>
            <a:ext cx="8352928" cy="62334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aseline="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&lt;Titre&gt;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5536" y="2283718"/>
            <a:ext cx="8352928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&lt; Sous titre&gt;</a:t>
            </a:r>
            <a:endParaRPr lang="fr-FR" dirty="0"/>
          </a:p>
        </p:txBody>
      </p:sp>
      <p:sp>
        <p:nvSpPr>
          <p:cNvPr id="19" name="Rectangle à coins arrondis 18"/>
          <p:cNvSpPr/>
          <p:nvPr userDrawn="1"/>
        </p:nvSpPr>
        <p:spPr>
          <a:xfrm>
            <a:off x="7380314" y="4368522"/>
            <a:ext cx="330117" cy="330118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" name="Rectangle à coins arrondis 19"/>
          <p:cNvSpPr/>
          <p:nvPr userDrawn="1"/>
        </p:nvSpPr>
        <p:spPr>
          <a:xfrm>
            <a:off x="7763027" y="4368522"/>
            <a:ext cx="330117" cy="330118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 userDrawn="1"/>
        </p:nvSpPr>
        <p:spPr>
          <a:xfrm>
            <a:off x="8145742" y="4368522"/>
            <a:ext cx="330117" cy="330118"/>
          </a:xfrm>
          <a:prstGeom prst="roundRect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à coins arrondis 21"/>
          <p:cNvSpPr/>
          <p:nvPr userDrawn="1"/>
        </p:nvSpPr>
        <p:spPr>
          <a:xfrm>
            <a:off x="8528456" y="4368522"/>
            <a:ext cx="330117" cy="330118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2051721" y="4728562"/>
            <a:ext cx="6912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0" dirty="0" smtClean="0">
                <a:solidFill>
                  <a:schemeClr val="bg1"/>
                </a:solidFill>
                <a:latin typeface="Century Gothic" pitchFamily="34" charset="0"/>
              </a:rPr>
              <a:t>CONSEIL</a:t>
            </a:r>
            <a:r>
              <a:rPr lang="fr-FR" sz="900" b="0" baseline="0" dirty="0" smtClean="0">
                <a:solidFill>
                  <a:schemeClr val="bg1"/>
                </a:solidFill>
                <a:latin typeface="Century Gothic" pitchFamily="34" charset="0"/>
              </a:rPr>
              <a:t> – INGÉNIERIE ET INTÉGRATION – MODERNISATION DES SI – GESTION DES INFRASTRUCTURES ET DE LA PRODUCTION</a:t>
            </a:r>
            <a:endParaRPr lang="fr-FR" sz="900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" name="Image 23" descr="Logo-Sodifranc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30" y="195487"/>
            <a:ext cx="3306516" cy="5012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 17"/>
          <p:cNvSpPr/>
          <p:nvPr userDrawn="1"/>
        </p:nvSpPr>
        <p:spPr>
          <a:xfrm rot="10800000">
            <a:off x="0" y="2787774"/>
            <a:ext cx="9144000" cy="2376264"/>
          </a:xfrm>
          <a:custGeom>
            <a:avLst/>
            <a:gdLst>
              <a:gd name="connsiteX0" fmla="*/ 0 w 9144000"/>
              <a:gd name="connsiteY0" fmla="*/ 0 h 432048"/>
              <a:gd name="connsiteX1" fmla="*/ 9144000 w 9144000"/>
              <a:gd name="connsiteY1" fmla="*/ 0 h 432048"/>
              <a:gd name="connsiteX2" fmla="*/ 9144000 w 9144000"/>
              <a:gd name="connsiteY2" fmla="*/ 432048 h 432048"/>
              <a:gd name="connsiteX3" fmla="*/ 0 w 9144000"/>
              <a:gd name="connsiteY3" fmla="*/ 432048 h 432048"/>
              <a:gd name="connsiteX4" fmla="*/ 0 w 9144000"/>
              <a:gd name="connsiteY4" fmla="*/ 0 h 432048"/>
              <a:gd name="connsiteX0" fmla="*/ 0 w 9144000"/>
              <a:gd name="connsiteY0" fmla="*/ 0 h 1872208"/>
              <a:gd name="connsiteX1" fmla="*/ 9144000 w 9144000"/>
              <a:gd name="connsiteY1" fmla="*/ 0 h 1872208"/>
              <a:gd name="connsiteX2" fmla="*/ 9144000 w 9144000"/>
              <a:gd name="connsiteY2" fmla="*/ 432048 h 1872208"/>
              <a:gd name="connsiteX3" fmla="*/ 0 w 9144000"/>
              <a:gd name="connsiteY3" fmla="*/ 1872208 h 1872208"/>
              <a:gd name="connsiteX4" fmla="*/ 0 w 9144000"/>
              <a:gd name="connsiteY4" fmla="*/ 0 h 1872208"/>
              <a:gd name="connsiteX0" fmla="*/ 0 w 9144000"/>
              <a:gd name="connsiteY0" fmla="*/ 0 h 1872208"/>
              <a:gd name="connsiteX1" fmla="*/ 9144000 w 9144000"/>
              <a:gd name="connsiteY1" fmla="*/ 0 h 1872208"/>
              <a:gd name="connsiteX2" fmla="*/ 9144000 w 9144000"/>
              <a:gd name="connsiteY2" fmla="*/ 1224136 h 1872208"/>
              <a:gd name="connsiteX3" fmla="*/ 0 w 9144000"/>
              <a:gd name="connsiteY3" fmla="*/ 1872208 h 1872208"/>
              <a:gd name="connsiteX4" fmla="*/ 0 w 9144000"/>
              <a:gd name="connsiteY4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872208">
                <a:moveTo>
                  <a:pt x="0" y="0"/>
                </a:moveTo>
                <a:lnTo>
                  <a:pt x="9144000" y="0"/>
                </a:lnTo>
                <a:lnTo>
                  <a:pt x="9144000" y="1224136"/>
                </a:lnTo>
                <a:lnTo>
                  <a:pt x="0" y="187220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tx1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 userDrawn="1"/>
        </p:nvSpPr>
        <p:spPr>
          <a:xfrm>
            <a:off x="7380314" y="4368522"/>
            <a:ext cx="330117" cy="330118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" name="Rectangle à coins arrondis 19"/>
          <p:cNvSpPr/>
          <p:nvPr userDrawn="1"/>
        </p:nvSpPr>
        <p:spPr>
          <a:xfrm>
            <a:off x="7763027" y="4368522"/>
            <a:ext cx="330117" cy="330118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 userDrawn="1"/>
        </p:nvSpPr>
        <p:spPr>
          <a:xfrm>
            <a:off x="8145742" y="4368522"/>
            <a:ext cx="330117" cy="330118"/>
          </a:xfrm>
          <a:prstGeom prst="roundRect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à coins arrondis 21"/>
          <p:cNvSpPr/>
          <p:nvPr userDrawn="1"/>
        </p:nvSpPr>
        <p:spPr>
          <a:xfrm>
            <a:off x="8528456" y="4368522"/>
            <a:ext cx="330117" cy="330118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2051721" y="4728562"/>
            <a:ext cx="6912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0" dirty="0" smtClean="0">
                <a:solidFill>
                  <a:schemeClr val="bg1"/>
                </a:solidFill>
                <a:latin typeface="Century Gothic" pitchFamily="34" charset="0"/>
              </a:rPr>
              <a:t>CONSEIL</a:t>
            </a:r>
            <a:r>
              <a:rPr lang="fr-FR" sz="900" b="0" baseline="0" dirty="0" smtClean="0">
                <a:solidFill>
                  <a:schemeClr val="bg1"/>
                </a:solidFill>
                <a:latin typeface="Century Gothic" pitchFamily="34" charset="0"/>
              </a:rPr>
              <a:t> – INGÉNIERIE ET INTÉGRATION – MODERNISATION DES SI – GESTION DES INFRASTRUCTURES ET DE LA PRODUCTION</a:t>
            </a:r>
            <a:endParaRPr lang="fr-FR" sz="900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" name="Image 23" descr="Logo-Sodifranc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03648" y="771551"/>
            <a:ext cx="6104786" cy="925438"/>
          </a:xfrm>
          <a:prstGeom prst="rect">
            <a:avLst/>
          </a:prstGeom>
        </p:spPr>
      </p:pic>
      <p:pic>
        <p:nvPicPr>
          <p:cNvPr id="9" name="Image 8" descr="Anteo-group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1504" y="2066320"/>
            <a:ext cx="4409074" cy="505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323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87774"/>
            <a:ext cx="8028384" cy="1224136"/>
          </a:xfrm>
          <a:custGeom>
            <a:avLst/>
            <a:gdLst>
              <a:gd name="connsiteX0" fmla="*/ 0 w 8101013"/>
              <a:gd name="connsiteY0" fmla="*/ 0 h 1368425"/>
              <a:gd name="connsiteX1" fmla="*/ 8101013 w 8101013"/>
              <a:gd name="connsiteY1" fmla="*/ 0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1013"/>
              <a:gd name="connsiteY0" fmla="*/ 0 h 1368425"/>
              <a:gd name="connsiteX1" fmla="*/ 8100392 w 8101013"/>
              <a:gd name="connsiteY1" fmla="*/ 503609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0392"/>
              <a:gd name="connsiteY0" fmla="*/ 0 h 1368425"/>
              <a:gd name="connsiteX1" fmla="*/ 8100392 w 8100392"/>
              <a:gd name="connsiteY1" fmla="*/ 50360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8100392"/>
              <a:gd name="connsiteY0" fmla="*/ 0 h 1368425"/>
              <a:gd name="connsiteX1" fmla="*/ 7740352 w 8100392"/>
              <a:gd name="connsiteY1" fmla="*/ 14356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7740352"/>
              <a:gd name="connsiteY0" fmla="*/ 0 h 1368425"/>
              <a:gd name="connsiteX1" fmla="*/ 7740352 w 7740352"/>
              <a:gd name="connsiteY1" fmla="*/ 143569 h 1368425"/>
              <a:gd name="connsiteX2" fmla="*/ 7668344 w 7740352"/>
              <a:gd name="connsiteY2" fmla="*/ 935657 h 1368425"/>
              <a:gd name="connsiteX3" fmla="*/ 0 w 7740352"/>
              <a:gd name="connsiteY3" fmla="*/ 1368425 h 1368425"/>
              <a:gd name="connsiteX4" fmla="*/ 0 w 7740352"/>
              <a:gd name="connsiteY4" fmla="*/ 0 h 1368425"/>
              <a:gd name="connsiteX0" fmla="*/ 0 w 7956376"/>
              <a:gd name="connsiteY0" fmla="*/ 0 h 1368425"/>
              <a:gd name="connsiteX1" fmla="*/ 7740352 w 7956376"/>
              <a:gd name="connsiteY1" fmla="*/ 143569 h 1368425"/>
              <a:gd name="connsiteX2" fmla="*/ 7956376 w 7956376"/>
              <a:gd name="connsiteY2" fmla="*/ 935657 h 1368425"/>
              <a:gd name="connsiteX3" fmla="*/ 0 w 7956376"/>
              <a:gd name="connsiteY3" fmla="*/ 1368425 h 1368425"/>
              <a:gd name="connsiteX4" fmla="*/ 0 w 7956376"/>
              <a:gd name="connsiteY4" fmla="*/ 0 h 1368425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8384" h="1295697">
                <a:moveTo>
                  <a:pt x="0" y="0"/>
                </a:moveTo>
                <a:lnTo>
                  <a:pt x="7740352" y="143569"/>
                </a:lnTo>
                <a:lnTo>
                  <a:pt x="8028384" y="935657"/>
                </a:lnTo>
                <a:lnTo>
                  <a:pt x="0" y="129569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anchor="ctr" anchorCtr="0">
            <a:normAutofit/>
          </a:bodyPr>
          <a:lstStyle>
            <a:lvl1pPr marL="715963" indent="-342900">
              <a:buNone/>
              <a:defRPr lang="fr-FR" sz="3200" kern="1200" baseline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&lt;Titre de transition&gt;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888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Obje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" y="1"/>
            <a:ext cx="9140261" cy="4731989"/>
          </a:xfrm>
          <a:prstGeom prst="rect">
            <a:avLst/>
          </a:prstGeom>
          <a:noFill/>
        </p:spPr>
      </p:pic>
      <p:sp>
        <p:nvSpPr>
          <p:cNvPr id="11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87774"/>
            <a:ext cx="8028384" cy="1224136"/>
          </a:xfrm>
          <a:custGeom>
            <a:avLst/>
            <a:gdLst>
              <a:gd name="connsiteX0" fmla="*/ 0 w 8101013"/>
              <a:gd name="connsiteY0" fmla="*/ 0 h 1368425"/>
              <a:gd name="connsiteX1" fmla="*/ 8101013 w 8101013"/>
              <a:gd name="connsiteY1" fmla="*/ 0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1013"/>
              <a:gd name="connsiteY0" fmla="*/ 0 h 1368425"/>
              <a:gd name="connsiteX1" fmla="*/ 8100392 w 8101013"/>
              <a:gd name="connsiteY1" fmla="*/ 503609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0392"/>
              <a:gd name="connsiteY0" fmla="*/ 0 h 1368425"/>
              <a:gd name="connsiteX1" fmla="*/ 8100392 w 8100392"/>
              <a:gd name="connsiteY1" fmla="*/ 50360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8100392"/>
              <a:gd name="connsiteY0" fmla="*/ 0 h 1368425"/>
              <a:gd name="connsiteX1" fmla="*/ 7740352 w 8100392"/>
              <a:gd name="connsiteY1" fmla="*/ 14356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7740352"/>
              <a:gd name="connsiteY0" fmla="*/ 0 h 1368425"/>
              <a:gd name="connsiteX1" fmla="*/ 7740352 w 7740352"/>
              <a:gd name="connsiteY1" fmla="*/ 143569 h 1368425"/>
              <a:gd name="connsiteX2" fmla="*/ 7668344 w 7740352"/>
              <a:gd name="connsiteY2" fmla="*/ 935657 h 1368425"/>
              <a:gd name="connsiteX3" fmla="*/ 0 w 7740352"/>
              <a:gd name="connsiteY3" fmla="*/ 1368425 h 1368425"/>
              <a:gd name="connsiteX4" fmla="*/ 0 w 7740352"/>
              <a:gd name="connsiteY4" fmla="*/ 0 h 1368425"/>
              <a:gd name="connsiteX0" fmla="*/ 0 w 7956376"/>
              <a:gd name="connsiteY0" fmla="*/ 0 h 1368425"/>
              <a:gd name="connsiteX1" fmla="*/ 7740352 w 7956376"/>
              <a:gd name="connsiteY1" fmla="*/ 143569 h 1368425"/>
              <a:gd name="connsiteX2" fmla="*/ 7956376 w 7956376"/>
              <a:gd name="connsiteY2" fmla="*/ 935657 h 1368425"/>
              <a:gd name="connsiteX3" fmla="*/ 0 w 7956376"/>
              <a:gd name="connsiteY3" fmla="*/ 1368425 h 1368425"/>
              <a:gd name="connsiteX4" fmla="*/ 0 w 7956376"/>
              <a:gd name="connsiteY4" fmla="*/ 0 h 1368425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8384" h="1295697">
                <a:moveTo>
                  <a:pt x="0" y="0"/>
                </a:moveTo>
                <a:lnTo>
                  <a:pt x="7740352" y="143569"/>
                </a:lnTo>
                <a:lnTo>
                  <a:pt x="8028384" y="935657"/>
                </a:lnTo>
                <a:lnTo>
                  <a:pt x="0" y="129569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anchor="ctr" anchorCtr="0">
            <a:normAutofit/>
          </a:bodyPr>
          <a:lstStyle>
            <a:lvl1pPr marL="715963" indent="-342900">
              <a:buNone/>
              <a:defRPr lang="fr-FR" sz="3200" kern="1200" baseline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&lt;Titre Objectifs&gt;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9420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Compréhension du bes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" y="0"/>
            <a:ext cx="9140261" cy="4731990"/>
          </a:xfrm>
          <a:prstGeom prst="rect">
            <a:avLst/>
          </a:prstGeom>
        </p:spPr>
      </p:pic>
      <p:sp>
        <p:nvSpPr>
          <p:cNvPr id="10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87774"/>
            <a:ext cx="8028384" cy="1224136"/>
          </a:xfrm>
          <a:custGeom>
            <a:avLst/>
            <a:gdLst>
              <a:gd name="connsiteX0" fmla="*/ 0 w 8101013"/>
              <a:gd name="connsiteY0" fmla="*/ 0 h 1368425"/>
              <a:gd name="connsiteX1" fmla="*/ 8101013 w 8101013"/>
              <a:gd name="connsiteY1" fmla="*/ 0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1013"/>
              <a:gd name="connsiteY0" fmla="*/ 0 h 1368425"/>
              <a:gd name="connsiteX1" fmla="*/ 8100392 w 8101013"/>
              <a:gd name="connsiteY1" fmla="*/ 503609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0392"/>
              <a:gd name="connsiteY0" fmla="*/ 0 h 1368425"/>
              <a:gd name="connsiteX1" fmla="*/ 8100392 w 8100392"/>
              <a:gd name="connsiteY1" fmla="*/ 50360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8100392"/>
              <a:gd name="connsiteY0" fmla="*/ 0 h 1368425"/>
              <a:gd name="connsiteX1" fmla="*/ 7740352 w 8100392"/>
              <a:gd name="connsiteY1" fmla="*/ 14356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7740352"/>
              <a:gd name="connsiteY0" fmla="*/ 0 h 1368425"/>
              <a:gd name="connsiteX1" fmla="*/ 7740352 w 7740352"/>
              <a:gd name="connsiteY1" fmla="*/ 143569 h 1368425"/>
              <a:gd name="connsiteX2" fmla="*/ 7668344 w 7740352"/>
              <a:gd name="connsiteY2" fmla="*/ 935657 h 1368425"/>
              <a:gd name="connsiteX3" fmla="*/ 0 w 7740352"/>
              <a:gd name="connsiteY3" fmla="*/ 1368425 h 1368425"/>
              <a:gd name="connsiteX4" fmla="*/ 0 w 7740352"/>
              <a:gd name="connsiteY4" fmla="*/ 0 h 1368425"/>
              <a:gd name="connsiteX0" fmla="*/ 0 w 7956376"/>
              <a:gd name="connsiteY0" fmla="*/ 0 h 1368425"/>
              <a:gd name="connsiteX1" fmla="*/ 7740352 w 7956376"/>
              <a:gd name="connsiteY1" fmla="*/ 143569 h 1368425"/>
              <a:gd name="connsiteX2" fmla="*/ 7956376 w 7956376"/>
              <a:gd name="connsiteY2" fmla="*/ 935657 h 1368425"/>
              <a:gd name="connsiteX3" fmla="*/ 0 w 7956376"/>
              <a:gd name="connsiteY3" fmla="*/ 1368425 h 1368425"/>
              <a:gd name="connsiteX4" fmla="*/ 0 w 7956376"/>
              <a:gd name="connsiteY4" fmla="*/ 0 h 1368425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8384" h="1295697">
                <a:moveTo>
                  <a:pt x="0" y="0"/>
                </a:moveTo>
                <a:lnTo>
                  <a:pt x="7740352" y="143569"/>
                </a:lnTo>
                <a:lnTo>
                  <a:pt x="8028384" y="935657"/>
                </a:lnTo>
                <a:lnTo>
                  <a:pt x="0" y="129569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anchor="ctr" anchorCtr="0">
            <a:normAutofit/>
          </a:bodyPr>
          <a:lstStyle>
            <a:lvl1pPr marL="715963" indent="-342900">
              <a:buNone/>
              <a:defRPr lang="fr-FR" sz="3200" kern="1200" baseline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&lt;Titre Compréhension du besoin&gt;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49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At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" y="0"/>
            <a:ext cx="9140261" cy="4731990"/>
          </a:xfrm>
          <a:prstGeom prst="rect">
            <a:avLst/>
          </a:prstGeom>
          <a:noFill/>
        </p:spPr>
      </p:pic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87774"/>
            <a:ext cx="8028384" cy="1224136"/>
          </a:xfrm>
          <a:custGeom>
            <a:avLst/>
            <a:gdLst>
              <a:gd name="connsiteX0" fmla="*/ 0 w 8101013"/>
              <a:gd name="connsiteY0" fmla="*/ 0 h 1368425"/>
              <a:gd name="connsiteX1" fmla="*/ 8101013 w 8101013"/>
              <a:gd name="connsiteY1" fmla="*/ 0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1013"/>
              <a:gd name="connsiteY0" fmla="*/ 0 h 1368425"/>
              <a:gd name="connsiteX1" fmla="*/ 8100392 w 8101013"/>
              <a:gd name="connsiteY1" fmla="*/ 503609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0392"/>
              <a:gd name="connsiteY0" fmla="*/ 0 h 1368425"/>
              <a:gd name="connsiteX1" fmla="*/ 8100392 w 8100392"/>
              <a:gd name="connsiteY1" fmla="*/ 50360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8100392"/>
              <a:gd name="connsiteY0" fmla="*/ 0 h 1368425"/>
              <a:gd name="connsiteX1" fmla="*/ 7740352 w 8100392"/>
              <a:gd name="connsiteY1" fmla="*/ 14356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7740352"/>
              <a:gd name="connsiteY0" fmla="*/ 0 h 1368425"/>
              <a:gd name="connsiteX1" fmla="*/ 7740352 w 7740352"/>
              <a:gd name="connsiteY1" fmla="*/ 143569 h 1368425"/>
              <a:gd name="connsiteX2" fmla="*/ 7668344 w 7740352"/>
              <a:gd name="connsiteY2" fmla="*/ 935657 h 1368425"/>
              <a:gd name="connsiteX3" fmla="*/ 0 w 7740352"/>
              <a:gd name="connsiteY3" fmla="*/ 1368425 h 1368425"/>
              <a:gd name="connsiteX4" fmla="*/ 0 w 7740352"/>
              <a:gd name="connsiteY4" fmla="*/ 0 h 1368425"/>
              <a:gd name="connsiteX0" fmla="*/ 0 w 7956376"/>
              <a:gd name="connsiteY0" fmla="*/ 0 h 1368425"/>
              <a:gd name="connsiteX1" fmla="*/ 7740352 w 7956376"/>
              <a:gd name="connsiteY1" fmla="*/ 143569 h 1368425"/>
              <a:gd name="connsiteX2" fmla="*/ 7956376 w 7956376"/>
              <a:gd name="connsiteY2" fmla="*/ 935657 h 1368425"/>
              <a:gd name="connsiteX3" fmla="*/ 0 w 7956376"/>
              <a:gd name="connsiteY3" fmla="*/ 1368425 h 1368425"/>
              <a:gd name="connsiteX4" fmla="*/ 0 w 7956376"/>
              <a:gd name="connsiteY4" fmla="*/ 0 h 1368425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8384" h="1295697">
                <a:moveTo>
                  <a:pt x="0" y="0"/>
                </a:moveTo>
                <a:lnTo>
                  <a:pt x="7740352" y="143569"/>
                </a:lnTo>
                <a:lnTo>
                  <a:pt x="8028384" y="935657"/>
                </a:lnTo>
                <a:lnTo>
                  <a:pt x="0" y="129569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anchor="ctr" anchorCtr="0">
            <a:normAutofit/>
          </a:bodyPr>
          <a:lstStyle>
            <a:lvl1pPr marL="715963" indent="-342900">
              <a:buNone/>
              <a:defRPr lang="fr-FR" sz="3200" kern="1200" baseline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&lt;Titre Nos atouts&gt;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726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" y="0"/>
            <a:ext cx="9140261" cy="4731990"/>
          </a:xfrm>
          <a:prstGeom prst="rect">
            <a:avLst/>
          </a:prstGeom>
          <a:noFill/>
        </p:spPr>
      </p:pic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87774"/>
            <a:ext cx="8028384" cy="1224136"/>
          </a:xfrm>
          <a:custGeom>
            <a:avLst/>
            <a:gdLst>
              <a:gd name="connsiteX0" fmla="*/ 0 w 8101013"/>
              <a:gd name="connsiteY0" fmla="*/ 0 h 1368425"/>
              <a:gd name="connsiteX1" fmla="*/ 8101013 w 8101013"/>
              <a:gd name="connsiteY1" fmla="*/ 0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1013"/>
              <a:gd name="connsiteY0" fmla="*/ 0 h 1368425"/>
              <a:gd name="connsiteX1" fmla="*/ 8100392 w 8101013"/>
              <a:gd name="connsiteY1" fmla="*/ 503609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0392"/>
              <a:gd name="connsiteY0" fmla="*/ 0 h 1368425"/>
              <a:gd name="connsiteX1" fmla="*/ 8100392 w 8100392"/>
              <a:gd name="connsiteY1" fmla="*/ 50360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8100392"/>
              <a:gd name="connsiteY0" fmla="*/ 0 h 1368425"/>
              <a:gd name="connsiteX1" fmla="*/ 7740352 w 8100392"/>
              <a:gd name="connsiteY1" fmla="*/ 14356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7740352"/>
              <a:gd name="connsiteY0" fmla="*/ 0 h 1368425"/>
              <a:gd name="connsiteX1" fmla="*/ 7740352 w 7740352"/>
              <a:gd name="connsiteY1" fmla="*/ 143569 h 1368425"/>
              <a:gd name="connsiteX2" fmla="*/ 7668344 w 7740352"/>
              <a:gd name="connsiteY2" fmla="*/ 935657 h 1368425"/>
              <a:gd name="connsiteX3" fmla="*/ 0 w 7740352"/>
              <a:gd name="connsiteY3" fmla="*/ 1368425 h 1368425"/>
              <a:gd name="connsiteX4" fmla="*/ 0 w 7740352"/>
              <a:gd name="connsiteY4" fmla="*/ 0 h 1368425"/>
              <a:gd name="connsiteX0" fmla="*/ 0 w 7956376"/>
              <a:gd name="connsiteY0" fmla="*/ 0 h 1368425"/>
              <a:gd name="connsiteX1" fmla="*/ 7740352 w 7956376"/>
              <a:gd name="connsiteY1" fmla="*/ 143569 h 1368425"/>
              <a:gd name="connsiteX2" fmla="*/ 7956376 w 7956376"/>
              <a:gd name="connsiteY2" fmla="*/ 935657 h 1368425"/>
              <a:gd name="connsiteX3" fmla="*/ 0 w 7956376"/>
              <a:gd name="connsiteY3" fmla="*/ 1368425 h 1368425"/>
              <a:gd name="connsiteX4" fmla="*/ 0 w 7956376"/>
              <a:gd name="connsiteY4" fmla="*/ 0 h 1368425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8384" h="1295697">
                <a:moveTo>
                  <a:pt x="0" y="0"/>
                </a:moveTo>
                <a:lnTo>
                  <a:pt x="7740352" y="143569"/>
                </a:lnTo>
                <a:lnTo>
                  <a:pt x="8028384" y="935657"/>
                </a:lnTo>
                <a:lnTo>
                  <a:pt x="0" y="129569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anchor="ctr" anchorCtr="0">
            <a:normAutofit/>
          </a:bodyPr>
          <a:lstStyle>
            <a:lvl1pPr marL="715963" indent="-342900">
              <a:buNone/>
              <a:defRPr lang="fr-FR" sz="3200" kern="1200" baseline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&lt;Titre Organisation&gt;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829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Communication\Modèles\PPT\Charte 2013\Solution.jpg"/>
          <p:cNvPicPr>
            <a:picLocks noChangeAspect="1" noChangeArrowheads="1"/>
          </p:cNvPicPr>
          <p:nvPr userDrawn="1"/>
        </p:nvPicPr>
        <p:blipFill>
          <a:blip r:embed="rId2" cstate="print"/>
          <a:srcRect t="18681" b="10300"/>
          <a:stretch>
            <a:fillRect/>
          </a:stretch>
        </p:blipFill>
        <p:spPr bwMode="auto">
          <a:xfrm>
            <a:off x="0" y="0"/>
            <a:ext cx="9144000" cy="4731990"/>
          </a:xfrm>
          <a:prstGeom prst="rect">
            <a:avLst/>
          </a:prstGeom>
          <a:noFill/>
        </p:spPr>
      </p:pic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87774"/>
            <a:ext cx="8028384" cy="1224136"/>
          </a:xfrm>
          <a:custGeom>
            <a:avLst/>
            <a:gdLst>
              <a:gd name="connsiteX0" fmla="*/ 0 w 8101013"/>
              <a:gd name="connsiteY0" fmla="*/ 0 h 1368425"/>
              <a:gd name="connsiteX1" fmla="*/ 8101013 w 8101013"/>
              <a:gd name="connsiteY1" fmla="*/ 0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1013"/>
              <a:gd name="connsiteY0" fmla="*/ 0 h 1368425"/>
              <a:gd name="connsiteX1" fmla="*/ 8100392 w 8101013"/>
              <a:gd name="connsiteY1" fmla="*/ 503609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0392"/>
              <a:gd name="connsiteY0" fmla="*/ 0 h 1368425"/>
              <a:gd name="connsiteX1" fmla="*/ 8100392 w 8100392"/>
              <a:gd name="connsiteY1" fmla="*/ 50360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8100392"/>
              <a:gd name="connsiteY0" fmla="*/ 0 h 1368425"/>
              <a:gd name="connsiteX1" fmla="*/ 7740352 w 8100392"/>
              <a:gd name="connsiteY1" fmla="*/ 14356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7740352"/>
              <a:gd name="connsiteY0" fmla="*/ 0 h 1368425"/>
              <a:gd name="connsiteX1" fmla="*/ 7740352 w 7740352"/>
              <a:gd name="connsiteY1" fmla="*/ 143569 h 1368425"/>
              <a:gd name="connsiteX2" fmla="*/ 7668344 w 7740352"/>
              <a:gd name="connsiteY2" fmla="*/ 935657 h 1368425"/>
              <a:gd name="connsiteX3" fmla="*/ 0 w 7740352"/>
              <a:gd name="connsiteY3" fmla="*/ 1368425 h 1368425"/>
              <a:gd name="connsiteX4" fmla="*/ 0 w 7740352"/>
              <a:gd name="connsiteY4" fmla="*/ 0 h 1368425"/>
              <a:gd name="connsiteX0" fmla="*/ 0 w 7956376"/>
              <a:gd name="connsiteY0" fmla="*/ 0 h 1368425"/>
              <a:gd name="connsiteX1" fmla="*/ 7740352 w 7956376"/>
              <a:gd name="connsiteY1" fmla="*/ 143569 h 1368425"/>
              <a:gd name="connsiteX2" fmla="*/ 7956376 w 7956376"/>
              <a:gd name="connsiteY2" fmla="*/ 935657 h 1368425"/>
              <a:gd name="connsiteX3" fmla="*/ 0 w 7956376"/>
              <a:gd name="connsiteY3" fmla="*/ 1368425 h 1368425"/>
              <a:gd name="connsiteX4" fmla="*/ 0 w 7956376"/>
              <a:gd name="connsiteY4" fmla="*/ 0 h 1368425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8384" h="1295697">
                <a:moveTo>
                  <a:pt x="0" y="0"/>
                </a:moveTo>
                <a:lnTo>
                  <a:pt x="7740352" y="143569"/>
                </a:lnTo>
                <a:lnTo>
                  <a:pt x="8028384" y="935657"/>
                </a:lnTo>
                <a:lnTo>
                  <a:pt x="0" y="129569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anchor="ctr" anchorCtr="0">
            <a:normAutofit/>
          </a:bodyPr>
          <a:lstStyle>
            <a:lvl1pPr marL="715963" indent="-342900">
              <a:buNone/>
              <a:defRPr lang="fr-FR" sz="3200" kern="1200" baseline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&lt;Titre Nos solutions&gt;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608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Proposition financ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" y="0"/>
            <a:ext cx="9140261" cy="4731990"/>
          </a:xfrm>
          <a:prstGeom prst="rect">
            <a:avLst/>
          </a:prstGeom>
          <a:noFill/>
        </p:spPr>
      </p:pic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87774"/>
            <a:ext cx="8028384" cy="1224136"/>
          </a:xfrm>
          <a:custGeom>
            <a:avLst/>
            <a:gdLst>
              <a:gd name="connsiteX0" fmla="*/ 0 w 8101013"/>
              <a:gd name="connsiteY0" fmla="*/ 0 h 1368425"/>
              <a:gd name="connsiteX1" fmla="*/ 8101013 w 8101013"/>
              <a:gd name="connsiteY1" fmla="*/ 0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1013"/>
              <a:gd name="connsiteY0" fmla="*/ 0 h 1368425"/>
              <a:gd name="connsiteX1" fmla="*/ 8100392 w 8101013"/>
              <a:gd name="connsiteY1" fmla="*/ 503609 h 1368425"/>
              <a:gd name="connsiteX2" fmla="*/ 8101013 w 8101013"/>
              <a:gd name="connsiteY2" fmla="*/ 1368425 h 1368425"/>
              <a:gd name="connsiteX3" fmla="*/ 0 w 8101013"/>
              <a:gd name="connsiteY3" fmla="*/ 1368425 h 1368425"/>
              <a:gd name="connsiteX4" fmla="*/ 0 w 8101013"/>
              <a:gd name="connsiteY4" fmla="*/ 0 h 1368425"/>
              <a:gd name="connsiteX0" fmla="*/ 0 w 8100392"/>
              <a:gd name="connsiteY0" fmla="*/ 0 h 1368425"/>
              <a:gd name="connsiteX1" fmla="*/ 8100392 w 8100392"/>
              <a:gd name="connsiteY1" fmla="*/ 50360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8100392"/>
              <a:gd name="connsiteY0" fmla="*/ 0 h 1368425"/>
              <a:gd name="connsiteX1" fmla="*/ 7740352 w 8100392"/>
              <a:gd name="connsiteY1" fmla="*/ 143569 h 1368425"/>
              <a:gd name="connsiteX2" fmla="*/ 8100392 w 8100392"/>
              <a:gd name="connsiteY2" fmla="*/ 1151681 h 1368425"/>
              <a:gd name="connsiteX3" fmla="*/ 0 w 8100392"/>
              <a:gd name="connsiteY3" fmla="*/ 1368425 h 1368425"/>
              <a:gd name="connsiteX4" fmla="*/ 0 w 8100392"/>
              <a:gd name="connsiteY4" fmla="*/ 0 h 1368425"/>
              <a:gd name="connsiteX0" fmla="*/ 0 w 7740352"/>
              <a:gd name="connsiteY0" fmla="*/ 0 h 1368425"/>
              <a:gd name="connsiteX1" fmla="*/ 7740352 w 7740352"/>
              <a:gd name="connsiteY1" fmla="*/ 143569 h 1368425"/>
              <a:gd name="connsiteX2" fmla="*/ 7668344 w 7740352"/>
              <a:gd name="connsiteY2" fmla="*/ 935657 h 1368425"/>
              <a:gd name="connsiteX3" fmla="*/ 0 w 7740352"/>
              <a:gd name="connsiteY3" fmla="*/ 1368425 h 1368425"/>
              <a:gd name="connsiteX4" fmla="*/ 0 w 7740352"/>
              <a:gd name="connsiteY4" fmla="*/ 0 h 1368425"/>
              <a:gd name="connsiteX0" fmla="*/ 0 w 7956376"/>
              <a:gd name="connsiteY0" fmla="*/ 0 h 1368425"/>
              <a:gd name="connsiteX1" fmla="*/ 7740352 w 7956376"/>
              <a:gd name="connsiteY1" fmla="*/ 143569 h 1368425"/>
              <a:gd name="connsiteX2" fmla="*/ 7956376 w 7956376"/>
              <a:gd name="connsiteY2" fmla="*/ 935657 h 1368425"/>
              <a:gd name="connsiteX3" fmla="*/ 0 w 7956376"/>
              <a:gd name="connsiteY3" fmla="*/ 1368425 h 1368425"/>
              <a:gd name="connsiteX4" fmla="*/ 0 w 7956376"/>
              <a:gd name="connsiteY4" fmla="*/ 0 h 1368425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7956376"/>
              <a:gd name="connsiteY0" fmla="*/ 0 h 1295697"/>
              <a:gd name="connsiteX1" fmla="*/ 7740352 w 7956376"/>
              <a:gd name="connsiteY1" fmla="*/ 143569 h 1295697"/>
              <a:gd name="connsiteX2" fmla="*/ 7956376 w 7956376"/>
              <a:gd name="connsiteY2" fmla="*/ 935657 h 1295697"/>
              <a:gd name="connsiteX3" fmla="*/ 0 w 7956376"/>
              <a:gd name="connsiteY3" fmla="*/ 1295697 h 1295697"/>
              <a:gd name="connsiteX4" fmla="*/ 0 w 7956376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  <a:gd name="connsiteX0" fmla="*/ 0 w 8028384"/>
              <a:gd name="connsiteY0" fmla="*/ 0 h 1295697"/>
              <a:gd name="connsiteX1" fmla="*/ 7740352 w 8028384"/>
              <a:gd name="connsiteY1" fmla="*/ 143569 h 1295697"/>
              <a:gd name="connsiteX2" fmla="*/ 8028384 w 8028384"/>
              <a:gd name="connsiteY2" fmla="*/ 935657 h 1295697"/>
              <a:gd name="connsiteX3" fmla="*/ 0 w 8028384"/>
              <a:gd name="connsiteY3" fmla="*/ 1295697 h 1295697"/>
              <a:gd name="connsiteX4" fmla="*/ 0 w 8028384"/>
              <a:gd name="connsiteY4" fmla="*/ 0 h 12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8384" h="1295697">
                <a:moveTo>
                  <a:pt x="0" y="0"/>
                </a:moveTo>
                <a:lnTo>
                  <a:pt x="7740352" y="143569"/>
                </a:lnTo>
                <a:lnTo>
                  <a:pt x="8028384" y="935657"/>
                </a:lnTo>
                <a:lnTo>
                  <a:pt x="0" y="129569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anchor="ctr" anchorCtr="0">
            <a:normAutofit/>
          </a:bodyPr>
          <a:lstStyle>
            <a:lvl1pPr marL="715963" indent="-342900">
              <a:buNone/>
              <a:defRPr lang="fr-FR" sz="3200" kern="1200" baseline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&lt;Titre Proposition financière&gt;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1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ée importante &amp; accro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431540" y="1203599"/>
            <a:ext cx="8280921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aseline="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&lt; Idée importante &gt;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31540" y="1995687"/>
            <a:ext cx="8280921" cy="338554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buNone/>
              <a:defRPr sz="1600" baseline="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 smtClean="0"/>
              <a:t>&lt; Phrase d’accroche en relation avec l’idée &gt;</a:t>
            </a:r>
            <a:endParaRPr lang="fr-FR" dirty="0"/>
          </a:p>
        </p:txBody>
      </p:sp>
      <p:pic>
        <p:nvPicPr>
          <p:cNvPr id="9" name="Picture 2" descr="X:\Communication\Modèles\Photos modèles\Idée\Idée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7505" y="2499743"/>
            <a:ext cx="2078850" cy="223445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Mvfs\projects\Citrix\09-0288 Citrix Rebrand Corporate Template\Art\PNG\Quote_Begin_Grey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-10653" r="-1"/>
          <a:stretch/>
        </p:blipFill>
        <p:spPr bwMode="auto">
          <a:xfrm>
            <a:off x="215517" y="343582"/>
            <a:ext cx="1180130" cy="9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\\Mvfs\projects\Citrix\09-0288 Citrix Rebrand Corporate Template\Art\PNG\Quote_Begin_Grey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-10653" r="-1"/>
          <a:stretch/>
        </p:blipFill>
        <p:spPr bwMode="auto">
          <a:xfrm rot="10800000">
            <a:off x="7748355" y="3363839"/>
            <a:ext cx="1180130" cy="9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1562" y="1275606"/>
            <a:ext cx="792088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fr-FR" sz="2800" kern="1200" baseline="0" dirty="0" smtClean="0">
                <a:solidFill>
                  <a:schemeClr val="tx2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Espace réservé à l’insertion d’une courte citation à faire figurer entre les guillemets &gt; 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11562" y="2883786"/>
            <a:ext cx="7920880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buNone/>
              <a:defRPr lang="fr-FR" sz="1400" i="1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Prénom Nom – Année 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323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11560" y="0"/>
            <a:ext cx="3528393" cy="4731990"/>
          </a:xfrm>
          <a:custGeom>
            <a:avLst/>
            <a:gdLst>
              <a:gd name="connsiteX0" fmla="*/ 0 w 2880320"/>
              <a:gd name="connsiteY0" fmla="*/ 0 h 4731990"/>
              <a:gd name="connsiteX1" fmla="*/ 2880320 w 2880320"/>
              <a:gd name="connsiteY1" fmla="*/ 0 h 4731990"/>
              <a:gd name="connsiteX2" fmla="*/ 2880320 w 2880320"/>
              <a:gd name="connsiteY2" fmla="*/ 4731990 h 4731990"/>
              <a:gd name="connsiteX3" fmla="*/ 0 w 2880320"/>
              <a:gd name="connsiteY3" fmla="*/ 4731990 h 4731990"/>
              <a:gd name="connsiteX4" fmla="*/ 0 w 2880320"/>
              <a:gd name="connsiteY4" fmla="*/ 0 h 47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0" h="4731990">
                <a:moveTo>
                  <a:pt x="0" y="0"/>
                </a:moveTo>
                <a:lnTo>
                  <a:pt x="2880320" y="0"/>
                </a:lnTo>
                <a:lnTo>
                  <a:pt x="2880320" y="4731990"/>
                </a:lnTo>
                <a:lnTo>
                  <a:pt x="0" y="473199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anchor="ctr" anchorCtr="0">
            <a:normAutofit/>
          </a:bodyPr>
          <a:lstStyle>
            <a:lvl1pPr marL="92075" indent="0" algn="l">
              <a:buNone/>
              <a:defRPr lang="fr-FR" sz="2000" b="0" kern="1200" baseline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&lt;Texte&gt;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95486"/>
            <a:ext cx="8712967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95486"/>
            <a:ext cx="8712967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252684" y="987574"/>
            <a:ext cx="8711806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chemeClr val="tx2"/>
              </a:buCl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lis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2" y="195486"/>
            <a:ext cx="6912768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252681" y="987574"/>
            <a:ext cx="6479559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chemeClr val="tx2"/>
              </a:buCl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6948263" y="2322"/>
            <a:ext cx="2195737" cy="4731990"/>
          </a:xfrm>
          <a:custGeom>
            <a:avLst/>
            <a:gdLst>
              <a:gd name="connsiteX0" fmla="*/ 0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0 w 2195736"/>
              <a:gd name="connsiteY4" fmla="*/ 0 h 4732338"/>
              <a:gd name="connsiteX0" fmla="*/ 576064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576064 w 2195736"/>
              <a:gd name="connsiteY4" fmla="*/ 0 h 47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736" h="4732338">
                <a:moveTo>
                  <a:pt x="576064" y="0"/>
                </a:moveTo>
                <a:lnTo>
                  <a:pt x="2195736" y="0"/>
                </a:lnTo>
                <a:lnTo>
                  <a:pt x="2195736" y="4732338"/>
                </a:lnTo>
                <a:lnTo>
                  <a:pt x="0" y="4732338"/>
                </a:lnTo>
                <a:lnTo>
                  <a:pt x="576064" y="0"/>
                </a:lnTo>
                <a:close/>
              </a:path>
            </a:pathLst>
          </a:custGeom>
          <a:gradFill>
            <a:gsLst>
              <a:gs pos="29000">
                <a:schemeClr val="bg1">
                  <a:alpha val="91000"/>
                </a:schemeClr>
              </a:gs>
              <a:gs pos="48000">
                <a:schemeClr val="bg1">
                  <a:alpha val="16000"/>
                </a:schemeClr>
              </a:gs>
            </a:gsLst>
            <a:lin ang="600000" scaled="0"/>
          </a:gra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51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&amp;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0351" y="195486"/>
            <a:ext cx="8714139" cy="576064"/>
          </a:xfrm>
          <a:prstGeom prst="rect">
            <a:avLst/>
          </a:prstGeom>
        </p:spPr>
        <p:txBody>
          <a:bodyPr>
            <a:normAutofit/>
          </a:bodyPr>
          <a:lstStyle>
            <a:lvl1pPr marL="542925" indent="-542925">
              <a:buFont typeface="+mj-lt"/>
              <a:buNone/>
              <a:defRPr lang="fr-FR" sz="32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1200150" indent="-742950">
              <a:buFont typeface="+mj-lt"/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Titre </a:t>
            </a:r>
            <a:r>
              <a:rPr lang="fr-FR" dirty="0" err="1" smtClean="0"/>
              <a:t>slide</a:t>
            </a:r>
            <a:r>
              <a:rPr lang="fr-FR" dirty="0" smtClean="0"/>
              <a:t> &gt;</a:t>
            </a:r>
          </a:p>
        </p:txBody>
      </p:sp>
      <p:sp>
        <p:nvSpPr>
          <p:cNvPr id="21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02" y="771551"/>
            <a:ext cx="8714188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lang="fr-FR" sz="1600" i="0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>
              <a:buNone/>
              <a:defRPr lang="fr-FR" sz="3600" kern="1200" dirty="0" smtClean="0">
                <a:solidFill>
                  <a:srgbClr val="C71D1D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 dirty="0" smtClean="0"/>
              <a:t>&lt; Sous-titre &gt;</a:t>
            </a:r>
            <a:endParaRPr lang="fr-FR" dirty="0"/>
          </a:p>
        </p:txBody>
      </p:sp>
      <p:sp>
        <p:nvSpPr>
          <p:cNvPr id="12" name="Espace réservé du texte 17"/>
          <p:cNvSpPr>
            <a:spLocks noGrp="1"/>
          </p:cNvSpPr>
          <p:nvPr>
            <p:ph type="body" sz="quarter" idx="14"/>
          </p:nvPr>
        </p:nvSpPr>
        <p:spPr>
          <a:xfrm>
            <a:off x="252684" y="1300666"/>
            <a:ext cx="8711806" cy="307128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chemeClr val="tx2"/>
              </a:buCl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23900" indent="-266700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10800000">
            <a:off x="0" y="473199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tx1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8070470" y="4818856"/>
            <a:ext cx="144016" cy="144016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8238326" y="4818856"/>
            <a:ext cx="144016" cy="144016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8406182" y="4818856"/>
            <a:ext cx="144016" cy="144016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8574038" y="4818856"/>
            <a:ext cx="144016" cy="144016"/>
          </a:xfrm>
          <a:prstGeom prst="round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907705" y="4956146"/>
            <a:ext cx="691276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500" dirty="0" smtClean="0">
                <a:solidFill>
                  <a:schemeClr val="bg1"/>
                </a:solidFill>
                <a:latin typeface="Century Gothic" pitchFamily="34" charset="0"/>
              </a:rPr>
              <a:t>CONSEIL</a:t>
            </a:r>
            <a:r>
              <a:rPr lang="fr-FR" sz="500" baseline="0" dirty="0" smtClean="0">
                <a:solidFill>
                  <a:schemeClr val="bg1"/>
                </a:solidFill>
                <a:latin typeface="Century Gothic" pitchFamily="34" charset="0"/>
              </a:rPr>
              <a:t> – INGÉNIERIE ET INTÉGRATION – MODERNISATION DES SI – GESTION DES INFRASTRUCTURES ET DE LA PRODUCTION</a:t>
            </a:r>
            <a:endParaRPr lang="fr-FR" sz="5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Image 10" descr="logo-Sodifrance-pour-fond-couleur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79513" y="4861148"/>
            <a:ext cx="1152128" cy="174654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8820473" y="4731990"/>
            <a:ext cx="0" cy="350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733223" y="4811619"/>
            <a:ext cx="504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4943EB8-C8A9-4C2D-930E-BDD284A1284F}" type="slidenum">
              <a:rPr lang="fr-FR" sz="900" b="0" smtClean="0">
                <a:solidFill>
                  <a:schemeClr val="bg1"/>
                </a:solidFill>
                <a:latin typeface="Century Gothic" pitchFamily="34" charset="0"/>
              </a:rPr>
              <a:pPr algn="ctr"/>
              <a:t>‹N°›</a:t>
            </a:fld>
            <a:endParaRPr lang="fr-FR" sz="9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679" r:id="rId3"/>
    <p:sldLayoutId id="2147483697" r:id="rId4"/>
    <p:sldLayoutId id="2147483723" r:id="rId5"/>
    <p:sldLayoutId id="2147483724" r:id="rId6"/>
    <p:sldLayoutId id="2147483695" r:id="rId7"/>
    <p:sldLayoutId id="2147483727" r:id="rId8"/>
    <p:sldLayoutId id="2147483696" r:id="rId9"/>
    <p:sldLayoutId id="2147483728" r:id="rId10"/>
    <p:sldLayoutId id="2147483725" r:id="rId11"/>
    <p:sldLayoutId id="2147483726" r:id="rId12"/>
    <p:sldLayoutId id="2147483720" r:id="rId13"/>
    <p:sldLayoutId id="2147483719" r:id="rId14"/>
    <p:sldLayoutId id="2147483738" r:id="rId15"/>
    <p:sldLayoutId id="2147483689" r:id="rId16"/>
    <p:sldLayoutId id="2147483729" r:id="rId17"/>
    <p:sldLayoutId id="2147483691" r:id="rId18"/>
    <p:sldLayoutId id="2147483730" r:id="rId19"/>
    <p:sldLayoutId id="2147483721" r:id="rId20"/>
    <p:sldLayoutId id="2147483722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>
                <a:latin typeface="Share-Regular" pitchFamily="50" charset="0"/>
              </a:rPr>
              <a:t>WorkSpaces</a:t>
            </a:r>
            <a:r>
              <a:rPr lang="fr-FR" dirty="0" smtClean="0">
                <a:latin typeface="Share-Regular" pitchFamily="50" charset="0"/>
              </a:rPr>
              <a:t> / </a:t>
            </a:r>
            <a:r>
              <a:rPr lang="fr-FR" dirty="0" err="1" smtClean="0">
                <a:latin typeface="Share-Regular" pitchFamily="50" charset="0"/>
              </a:rPr>
              <a:t>WorkFlows</a:t>
            </a:r>
            <a:r>
              <a:rPr lang="fr-FR" dirty="0" smtClean="0">
                <a:latin typeface="Share-Regular" pitchFamily="50" charset="0"/>
              </a:rPr>
              <a:t> </a:t>
            </a:r>
            <a:endParaRPr lang="fr-FR" dirty="0">
              <a:latin typeface="Share-Regular" pitchFamily="50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5" name="Rectangle 4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1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5" name="Rectangle 4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  <p:sp>
        <p:nvSpPr>
          <p:cNvPr id="14" name="Titre 1"/>
          <p:cNvSpPr txBox="1">
            <a:spLocks/>
          </p:cNvSpPr>
          <p:nvPr/>
        </p:nvSpPr>
        <p:spPr>
          <a:xfrm>
            <a:off x="255499" y="41548"/>
            <a:ext cx="8280921" cy="4419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latin typeface="Share-Regular" pitchFamily="50" charset="0"/>
              </a:rPr>
              <a:t>« </a:t>
            </a:r>
            <a:r>
              <a:rPr lang="fr-FR" sz="2800" dirty="0" err="1" smtClean="0">
                <a:latin typeface="Share-Regular" pitchFamily="50" charset="0"/>
              </a:rPr>
              <a:t>Around</a:t>
            </a:r>
            <a:r>
              <a:rPr lang="fr-FR" sz="2800" dirty="0" smtClean="0">
                <a:latin typeface="Share-Regular" pitchFamily="50" charset="0"/>
              </a:rPr>
              <a:t> the user, </a:t>
            </a:r>
            <a:r>
              <a:rPr lang="fr-FR" sz="2800" dirty="0" err="1" smtClean="0">
                <a:latin typeface="Share-Regular" pitchFamily="50" charset="0"/>
              </a:rPr>
              <a:t>around</a:t>
            </a:r>
            <a:r>
              <a:rPr lang="fr-FR" sz="2800" dirty="0" smtClean="0">
                <a:latin typeface="Share-Regular" pitchFamily="50" charset="0"/>
              </a:rPr>
              <a:t> the user » (</a:t>
            </a:r>
            <a:r>
              <a:rPr lang="fr-FR" sz="2800" dirty="0" err="1" smtClean="0">
                <a:latin typeface="Share-Regular" pitchFamily="50" charset="0"/>
              </a:rPr>
              <a:t>D.punk</a:t>
            </a:r>
            <a:r>
              <a:rPr lang="fr-FR" sz="2800" dirty="0" smtClean="0">
                <a:latin typeface="Share-Regular" pitchFamily="50" charset="0"/>
              </a:rPr>
              <a:t> </a:t>
            </a:r>
            <a:r>
              <a:rPr lang="fr-FR" sz="2800" dirty="0" err="1" smtClean="0">
                <a:latin typeface="Share-Regular" pitchFamily="50" charset="0"/>
              </a:rPr>
              <a:t>Syndroma</a:t>
            </a:r>
            <a:r>
              <a:rPr lang="fr-FR" sz="2800" dirty="0" smtClean="0">
                <a:latin typeface="Share-Regular" pitchFamily="50" charset="0"/>
              </a:rPr>
              <a:t>)</a:t>
            </a:r>
            <a:endParaRPr lang="fr-FR" sz="2800" dirty="0">
              <a:latin typeface="Share-Regular" pitchFamily="50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3598633" y="568557"/>
            <a:ext cx="1332416" cy="1042181"/>
            <a:chOff x="3598633" y="568557"/>
            <a:chExt cx="1332416" cy="1042181"/>
          </a:xfrm>
        </p:grpSpPr>
        <p:sp>
          <p:nvSpPr>
            <p:cNvPr id="70" name="Triangle isocèle 69"/>
            <p:cNvSpPr/>
            <p:nvPr/>
          </p:nvSpPr>
          <p:spPr>
            <a:xfrm rot="10800000">
              <a:off x="3815027" y="890738"/>
              <a:ext cx="864096" cy="720000"/>
            </a:xfrm>
            <a:prstGeom prst="triangle">
              <a:avLst/>
            </a:prstGeom>
            <a:gradFill flip="none" rotWithShape="1">
              <a:gsLst>
                <a:gs pos="0">
                  <a:srgbClr val="00B050"/>
                </a:gs>
                <a:gs pos="81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598633" y="568557"/>
              <a:ext cx="1332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Share-Regular" pitchFamily="50" charset="0"/>
                </a:rPr>
                <a:t>Multi-</a:t>
              </a:r>
              <a:r>
                <a:rPr lang="fr-FR" sz="1600" dirty="0" err="1" smtClean="0">
                  <a:latin typeface="Share-Regular" pitchFamily="50" charset="0"/>
                </a:rPr>
                <a:t>channel</a:t>
              </a:r>
              <a:endParaRPr lang="fr-FR" sz="1600" dirty="0" smtClean="0">
                <a:latin typeface="Share-Regular" pitchFamily="50" charset="0"/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3623575" y="3394914"/>
            <a:ext cx="1307474" cy="1163300"/>
            <a:chOff x="3623575" y="3394914"/>
            <a:chExt cx="1307474" cy="1163300"/>
          </a:xfrm>
        </p:grpSpPr>
        <p:sp>
          <p:nvSpPr>
            <p:cNvPr id="71" name="Triangle isocèle 70"/>
            <p:cNvSpPr/>
            <p:nvPr/>
          </p:nvSpPr>
          <p:spPr>
            <a:xfrm>
              <a:off x="3815027" y="3394914"/>
              <a:ext cx="864096" cy="720000"/>
            </a:xfrm>
            <a:prstGeom prst="triangle">
              <a:avLst/>
            </a:prstGeom>
            <a:gradFill flip="none" rotWithShape="1">
              <a:gsLst>
                <a:gs pos="0">
                  <a:srgbClr val="00B050"/>
                </a:gs>
                <a:gs pos="81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3623575" y="4219660"/>
              <a:ext cx="13074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600">
                  <a:latin typeface="Share-Regular" pitchFamily="50" charset="0"/>
                </a:defRPr>
              </a:lvl1pPr>
            </a:lstStyle>
            <a:p>
              <a:r>
                <a:rPr lang="fr-FR" dirty="0"/>
                <a:t>File </a:t>
              </a:r>
              <a:r>
                <a:rPr lang="fr-FR" dirty="0" err="1"/>
                <a:t>WorkFlow</a:t>
              </a:r>
              <a:endParaRPr lang="fr-FR" dirty="0"/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539552" y="2111492"/>
            <a:ext cx="2520280" cy="864096"/>
            <a:chOff x="539552" y="2111492"/>
            <a:chExt cx="2520280" cy="864096"/>
          </a:xfrm>
        </p:grpSpPr>
        <p:sp>
          <p:nvSpPr>
            <p:cNvPr id="15" name="Triangle isocèle 14"/>
            <p:cNvSpPr/>
            <p:nvPr/>
          </p:nvSpPr>
          <p:spPr>
            <a:xfrm rot="5400000">
              <a:off x="2267784" y="2183540"/>
              <a:ext cx="864096" cy="720000"/>
            </a:xfrm>
            <a:prstGeom prst="triangle">
              <a:avLst/>
            </a:prstGeom>
            <a:gradFill flip="none" rotWithShape="1">
              <a:gsLst>
                <a:gs pos="0">
                  <a:srgbClr val="00B050"/>
                </a:gs>
                <a:gs pos="81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39552" y="2374263"/>
              <a:ext cx="16605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600">
                  <a:latin typeface="Share-Regular" pitchFamily="50" charset="0"/>
                </a:defRPr>
              </a:lvl1pPr>
            </a:lstStyle>
            <a:p>
              <a:r>
                <a:rPr lang="fr-FR" dirty="0"/>
                <a:t>Extension Content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364088" y="2111492"/>
            <a:ext cx="2462123" cy="864096"/>
            <a:chOff x="5364088" y="2111492"/>
            <a:chExt cx="2462123" cy="864096"/>
          </a:xfrm>
        </p:grpSpPr>
        <p:sp>
          <p:nvSpPr>
            <p:cNvPr id="69" name="Triangle isocèle 68"/>
            <p:cNvSpPr/>
            <p:nvPr/>
          </p:nvSpPr>
          <p:spPr>
            <a:xfrm rot="16200000">
              <a:off x="5292040" y="2183540"/>
              <a:ext cx="864096" cy="720000"/>
            </a:xfrm>
            <a:prstGeom prst="triangle">
              <a:avLst/>
            </a:prstGeom>
            <a:gradFill flip="none" rotWithShape="1">
              <a:gsLst>
                <a:gs pos="0">
                  <a:srgbClr val="00B050"/>
                </a:gs>
                <a:gs pos="81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6227847" y="2404412"/>
              <a:ext cx="1598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600">
                  <a:latin typeface="Share-Regular" pitchFamily="50" charset="0"/>
                </a:defRPr>
              </a:lvl1pPr>
            </a:lstStyle>
            <a:p>
              <a:r>
                <a:rPr lang="fr-FR" dirty="0"/>
                <a:t>BE User « </a:t>
              </a:r>
              <a:r>
                <a:rPr lang="fr-FR" dirty="0" err="1" smtClean="0"/>
                <a:t>Lingo</a:t>
              </a:r>
              <a:r>
                <a:rPr lang="fr-FR" dirty="0"/>
                <a:t> »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275856" y="1635646"/>
            <a:ext cx="1868410" cy="1800200"/>
            <a:chOff x="3275856" y="1635646"/>
            <a:chExt cx="1868410" cy="1800200"/>
          </a:xfrm>
        </p:grpSpPr>
        <p:grpSp>
          <p:nvGrpSpPr>
            <p:cNvPr id="8" name="Groupe 7"/>
            <p:cNvGrpSpPr/>
            <p:nvPr/>
          </p:nvGrpSpPr>
          <p:grpSpPr>
            <a:xfrm>
              <a:off x="3275856" y="1635646"/>
              <a:ext cx="1868410" cy="1800200"/>
              <a:chOff x="2953079" y="915566"/>
              <a:chExt cx="1868410" cy="1800200"/>
            </a:xfrm>
          </p:grpSpPr>
          <p:sp>
            <p:nvSpPr>
              <p:cNvPr id="3" name="Flèche en arc 2"/>
              <p:cNvSpPr/>
              <p:nvPr/>
            </p:nvSpPr>
            <p:spPr>
              <a:xfrm>
                <a:off x="3275856" y="915566"/>
                <a:ext cx="1512168" cy="1368152"/>
              </a:xfrm>
              <a:prstGeom prst="circularArrow">
                <a:avLst>
                  <a:gd name="adj1" fmla="val 12500"/>
                  <a:gd name="adj2" fmla="val 1086357"/>
                  <a:gd name="adj3" fmla="val 20457681"/>
                  <a:gd name="adj4" fmla="val 16115492"/>
                  <a:gd name="adj5" fmla="val 125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lèche en arc 65"/>
              <p:cNvSpPr/>
              <p:nvPr/>
            </p:nvSpPr>
            <p:spPr>
              <a:xfrm rot="16373456">
                <a:off x="2881071" y="1021114"/>
                <a:ext cx="1512168" cy="1368152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115492"/>
                  <a:gd name="adj5" fmla="val 125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lèche en arc 66"/>
              <p:cNvSpPr/>
              <p:nvPr/>
            </p:nvSpPr>
            <p:spPr>
              <a:xfrm rot="5244617">
                <a:off x="3381329" y="1245469"/>
                <a:ext cx="1512168" cy="1368152"/>
              </a:xfrm>
              <a:prstGeom prst="circularArrow">
                <a:avLst>
                  <a:gd name="adj1" fmla="val 12500"/>
                  <a:gd name="adj2" fmla="val 1086357"/>
                  <a:gd name="adj3" fmla="val 20457681"/>
                  <a:gd name="adj4" fmla="val 16115492"/>
                  <a:gd name="adj5" fmla="val 125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lèche en arc 67"/>
              <p:cNvSpPr/>
              <p:nvPr/>
            </p:nvSpPr>
            <p:spPr>
              <a:xfrm flipH="1" flipV="1">
                <a:off x="2987824" y="1211982"/>
                <a:ext cx="1376536" cy="1503784"/>
              </a:xfrm>
              <a:prstGeom prst="circularArrow">
                <a:avLst>
                  <a:gd name="adj1" fmla="val 12500"/>
                  <a:gd name="adj2" fmla="val 1086357"/>
                  <a:gd name="adj3" fmla="val 20457681"/>
                  <a:gd name="adj4" fmla="val 16115492"/>
                  <a:gd name="adj5" fmla="val 125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59158" y="2183540"/>
              <a:ext cx="884850" cy="720000"/>
            </a:xfrm>
            <a:prstGeom prst="rect">
              <a:avLst/>
            </a:prstGeom>
          </p:spPr>
        </p:pic>
      </p:grpSp>
      <p:grpSp>
        <p:nvGrpSpPr>
          <p:cNvPr id="32" name="Groupe 31"/>
          <p:cNvGrpSpPr/>
          <p:nvPr/>
        </p:nvGrpSpPr>
        <p:grpSpPr>
          <a:xfrm>
            <a:off x="4931049" y="627534"/>
            <a:ext cx="2631502" cy="792088"/>
            <a:chOff x="4931049" y="627534"/>
            <a:chExt cx="2631502" cy="792088"/>
          </a:xfrm>
        </p:grpSpPr>
        <p:sp>
          <p:nvSpPr>
            <p:cNvPr id="28" name="Accolade ouvrante 27"/>
            <p:cNvSpPr/>
            <p:nvPr/>
          </p:nvSpPr>
          <p:spPr>
            <a:xfrm>
              <a:off x="4931049" y="723556"/>
              <a:ext cx="186357" cy="68218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5177731" y="627534"/>
              <a:ext cx="1594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latin typeface="Share-Regular" pitchFamily="50" charset="0"/>
                </a:rPr>
                <a:t>Language</a:t>
              </a:r>
              <a:r>
                <a:rPr lang="fr-FR" sz="1400" dirty="0" smtClean="0">
                  <a:latin typeface="Share-Regular" pitchFamily="50" charset="0"/>
                </a:rPr>
                <a:t> workflow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5176639" y="873549"/>
              <a:ext cx="1951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Share-Regular" pitchFamily="50" charset="0"/>
                </a:rPr>
                <a:t>Mobile / Desktop </a:t>
              </a:r>
              <a:r>
                <a:rPr lang="fr-FR" sz="1400" dirty="0" err="1">
                  <a:latin typeface="Share-Regular" pitchFamily="50" charset="0"/>
                </a:rPr>
                <a:t>d</a:t>
              </a:r>
              <a:r>
                <a:rPr lang="fr-FR" sz="1400" dirty="0" err="1" smtClean="0">
                  <a:latin typeface="Share-Regular" pitchFamily="50" charset="0"/>
                </a:rPr>
                <a:t>evices</a:t>
              </a:r>
              <a:endParaRPr lang="fr-FR" sz="1400" dirty="0" smtClean="0">
                <a:latin typeface="Share-Regular" pitchFamily="50" charset="0"/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5167114" y="1111845"/>
              <a:ext cx="2395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Share-Regular" pitchFamily="50" charset="0"/>
                </a:rPr>
                <a:t>RSS/ Web services content (I/O)</a:t>
              </a: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6372200" y="2787774"/>
            <a:ext cx="2289733" cy="811833"/>
            <a:chOff x="6372200" y="2787774"/>
            <a:chExt cx="2289733" cy="811833"/>
          </a:xfrm>
        </p:grpSpPr>
        <p:sp>
          <p:nvSpPr>
            <p:cNvPr id="76" name="Accolade ouvrante 75"/>
            <p:cNvSpPr/>
            <p:nvPr/>
          </p:nvSpPr>
          <p:spPr>
            <a:xfrm>
              <a:off x="6372200" y="2873803"/>
              <a:ext cx="186357" cy="68218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588224" y="2787774"/>
              <a:ext cx="2073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Share-Regular" pitchFamily="50" charset="0"/>
                </a:rPr>
                <a:t>Notification « Wall » + Bell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6582706" y="3038568"/>
              <a:ext cx="1663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Share-Regular" pitchFamily="50" charset="0"/>
                </a:rPr>
                <a:t>« Save &amp; </a:t>
              </a:r>
              <a:r>
                <a:rPr lang="fr-FR" sz="1400" dirty="0" err="1" smtClean="0">
                  <a:latin typeface="Share-Regular" pitchFamily="50" charset="0"/>
                </a:rPr>
                <a:t>Send</a:t>
              </a:r>
              <a:r>
                <a:rPr lang="fr-FR" sz="1400" dirty="0" smtClean="0">
                  <a:latin typeface="Share-Regular" pitchFamily="50" charset="0"/>
                </a:rPr>
                <a:t> to … »</a:t>
              </a: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6588224" y="3291830"/>
              <a:ext cx="2034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Share-Regular" pitchFamily="50" charset="0"/>
                </a:rPr>
                <a:t>Email on Content </a:t>
              </a:r>
              <a:r>
                <a:rPr lang="fr-FR" sz="1400" dirty="0" err="1" smtClean="0">
                  <a:latin typeface="Share-Regular" pitchFamily="50" charset="0"/>
                </a:rPr>
                <a:t>Creation</a:t>
              </a:r>
              <a:endParaRPr lang="fr-FR" sz="1400" dirty="0" smtClean="0">
                <a:latin typeface="Share-Regular" pitchFamily="50" charset="0"/>
              </a:endParaRPr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5084552" y="3911883"/>
            <a:ext cx="3208543" cy="748099"/>
            <a:chOff x="5084552" y="3911883"/>
            <a:chExt cx="3208543" cy="748099"/>
          </a:xfrm>
        </p:grpSpPr>
        <p:sp>
          <p:nvSpPr>
            <p:cNvPr id="77" name="Accolade ouvrante 76"/>
            <p:cNvSpPr/>
            <p:nvPr/>
          </p:nvSpPr>
          <p:spPr>
            <a:xfrm>
              <a:off x="5084552" y="3939902"/>
              <a:ext cx="186357" cy="68218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5364088" y="3911883"/>
              <a:ext cx="2634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Share-Regular" pitchFamily="50" charset="0"/>
                </a:rPr>
                <a:t>One image, X </a:t>
              </a:r>
              <a:r>
                <a:rPr lang="fr-FR" sz="1400" dirty="0" err="1" smtClean="0">
                  <a:latin typeface="Share-Regular" pitchFamily="50" charset="0"/>
                </a:rPr>
                <a:t>languages</a:t>
              </a:r>
              <a:r>
                <a:rPr lang="fr-FR" sz="1400" dirty="0" smtClean="0">
                  <a:latin typeface="Share-Regular" pitchFamily="50" charset="0"/>
                </a:rPr>
                <a:t> </a:t>
              </a:r>
              <a:r>
                <a:rPr lang="fr-FR" sz="1400" dirty="0" err="1" smtClean="0">
                  <a:latin typeface="Share-Regular" pitchFamily="50" charset="0"/>
                </a:rPr>
                <a:t>metadata</a:t>
              </a:r>
              <a:endParaRPr lang="fr-FR" sz="1400" dirty="0" smtClean="0">
                <a:latin typeface="Share-Regular" pitchFamily="50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364088" y="4128904"/>
              <a:ext cx="2929007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Share-Regular" pitchFamily="50" charset="0"/>
                </a:rPr>
                <a:t>2 </a:t>
              </a:r>
              <a:r>
                <a:rPr lang="fr-FR" sz="1400" dirty="0" err="1" smtClean="0">
                  <a:latin typeface="Share-Regular" pitchFamily="50" charset="0"/>
                </a:rPr>
                <a:t>languages</a:t>
              </a:r>
              <a:r>
                <a:rPr lang="fr-FR" sz="1400" dirty="0" smtClean="0">
                  <a:latin typeface="Share-Regular" pitchFamily="50" charset="0"/>
                </a:rPr>
                <a:t>, 2 images, 1 </a:t>
              </a:r>
              <a:r>
                <a:rPr lang="fr-FR" sz="1400" dirty="0" err="1" smtClean="0">
                  <a:latin typeface="Share-Regular" pitchFamily="50" charset="0"/>
                </a:rPr>
                <a:t>title</a:t>
              </a:r>
              <a:r>
                <a:rPr lang="fr-FR" sz="1400" dirty="0" smtClean="0">
                  <a:latin typeface="Share-Regular" pitchFamily="50" charset="0"/>
                </a:rPr>
                <a:t> for </a:t>
              </a:r>
              <a:r>
                <a:rPr lang="fr-FR" sz="1400" dirty="0" err="1" smtClean="0">
                  <a:latin typeface="Share-Regular" pitchFamily="50" charset="0"/>
                </a:rPr>
                <a:t>both</a:t>
              </a:r>
              <a:endParaRPr lang="fr-FR" sz="1400" dirty="0" smtClean="0">
                <a:latin typeface="Share-Regular" pitchFamily="50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5364087" y="4352205"/>
              <a:ext cx="1966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Share-Regular" pitchFamily="50" charset="0"/>
                </a:rPr>
                <a:t>File </a:t>
              </a:r>
              <a:r>
                <a:rPr lang="fr-FR" sz="1400" dirty="0" err="1" smtClean="0">
                  <a:latin typeface="Share-Regular" pitchFamily="50" charset="0"/>
                </a:rPr>
                <a:t>versioning</a:t>
              </a:r>
              <a:r>
                <a:rPr lang="fr-FR" sz="1400" dirty="0" smtClean="0">
                  <a:latin typeface="Share-Regular" pitchFamily="50" charset="0"/>
                </a:rPr>
                <a:t> : </a:t>
              </a:r>
              <a:r>
                <a:rPr lang="fr-FR" sz="1400" dirty="0" err="1" smtClean="0">
                  <a:latin typeface="Share-Regular" pitchFamily="50" charset="0"/>
                </a:rPr>
                <a:t>external</a:t>
              </a:r>
              <a:r>
                <a:rPr lang="fr-FR" sz="1400" dirty="0" smtClean="0">
                  <a:latin typeface="Share-Regular" pitchFamily="50" charset="0"/>
                </a:rPr>
                <a:t> </a:t>
              </a:r>
            </a:p>
          </p:txBody>
        </p:sp>
      </p:grpSp>
      <p:sp>
        <p:nvSpPr>
          <p:cNvPr id="88" name="ZoneTexte 87"/>
          <p:cNvSpPr txBox="1"/>
          <p:nvPr/>
        </p:nvSpPr>
        <p:spPr>
          <a:xfrm rot="19644709">
            <a:off x="6955188" y="3016517"/>
            <a:ext cx="10550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latin typeface="Share-Regular" pitchFamily="50" charset="0"/>
              </a:defRPr>
            </a:lvl1pPr>
          </a:lstStyle>
          <a:p>
            <a:r>
              <a:rPr lang="fr-FR" b="1" dirty="0" smtClean="0">
                <a:solidFill>
                  <a:srgbClr val="FF0000"/>
                </a:solidFill>
              </a:rPr>
              <a:t>REAL TIME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93" name="Groupe 92"/>
          <p:cNvGrpSpPr/>
          <p:nvPr/>
        </p:nvGrpSpPr>
        <p:grpSpPr>
          <a:xfrm>
            <a:off x="789395" y="2702439"/>
            <a:ext cx="1334334" cy="682181"/>
            <a:chOff x="789395" y="2702439"/>
            <a:chExt cx="1334334" cy="682181"/>
          </a:xfrm>
        </p:grpSpPr>
        <p:sp>
          <p:nvSpPr>
            <p:cNvPr id="78" name="Accolade ouvrante 77"/>
            <p:cNvSpPr/>
            <p:nvPr/>
          </p:nvSpPr>
          <p:spPr>
            <a:xfrm flipH="1">
              <a:off x="1907705" y="2702439"/>
              <a:ext cx="216024" cy="68218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89395" y="2889640"/>
              <a:ext cx="11044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Share-Regular" pitchFamily="50" charset="0"/>
                </a:rPr>
                <a:t>Compliance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5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979712" y="843558"/>
            <a:ext cx="6984777" cy="3456385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hare-Regular" pitchFamily="50" charset="0"/>
              </a:rPr>
              <a:t>Multi-Channel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Share-Regular" pitchFamily="50" charset="0"/>
              </a:rPr>
              <a:t>Output </a:t>
            </a:r>
            <a:r>
              <a:rPr lang="fr-FR" sz="1800" dirty="0" err="1" smtClean="0">
                <a:latin typeface="Share-Regular" pitchFamily="50" charset="0"/>
              </a:rPr>
              <a:t>channels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need</a:t>
            </a:r>
            <a:r>
              <a:rPr lang="fr-FR" sz="1800" dirty="0" smtClean="0">
                <a:latin typeface="Share-Regular" pitchFamily="50" charset="0"/>
              </a:rPr>
              <a:t> to </a:t>
            </a:r>
            <a:r>
              <a:rPr lang="fr-FR" sz="1800" dirty="0" err="1" smtClean="0">
                <a:latin typeface="Share-Regular" pitchFamily="50" charset="0"/>
              </a:rPr>
              <a:t>be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explicitely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defined</a:t>
            </a:r>
            <a:endParaRPr lang="fr-FR" sz="1800" dirty="0" smtClean="0">
              <a:latin typeface="Share-Regular" pitchFamily="50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Share-Regular" pitchFamily="50" charset="0"/>
              </a:rPr>
              <a:t>UI </a:t>
            </a:r>
            <a:r>
              <a:rPr lang="fr-FR" sz="1800" dirty="0" err="1" smtClean="0">
                <a:latin typeface="Share-Regular" pitchFamily="50" charset="0"/>
              </a:rPr>
              <a:t>should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give</a:t>
            </a:r>
            <a:r>
              <a:rPr lang="fr-FR" sz="1800" dirty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clear</a:t>
            </a:r>
            <a:r>
              <a:rPr lang="fr-FR" sz="1800" dirty="0" smtClean="0">
                <a:latin typeface="Share-Regular" pitchFamily="50" charset="0"/>
              </a:rPr>
              <a:t> feedback </a:t>
            </a:r>
            <a:r>
              <a:rPr lang="fr-FR" sz="1800" dirty="0" err="1" smtClean="0">
                <a:latin typeface="Share-Regular" pitchFamily="50" charset="0"/>
              </a:rPr>
              <a:t>beyond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doubt</a:t>
            </a:r>
            <a:r>
              <a:rPr lang="fr-FR" sz="1800" dirty="0" smtClean="0">
                <a:latin typeface="Share-Regular" pitchFamily="50" charset="0"/>
              </a:rPr>
              <a:t/>
            </a:r>
            <a:br>
              <a:rPr lang="fr-FR" sz="1800" dirty="0" smtClean="0">
                <a:latin typeface="Share-Regular" pitchFamily="50" charset="0"/>
              </a:rPr>
            </a:br>
            <a:endParaRPr lang="fr-FR" sz="1800" dirty="0">
              <a:latin typeface="Share-Regular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hare-Regular" pitchFamily="50" charset="0"/>
              </a:rPr>
              <a:t>User </a:t>
            </a:r>
            <a:r>
              <a:rPr lang="fr-FR" sz="2000" dirty="0" err="1" smtClean="0">
                <a:latin typeface="Share-Regular" pitchFamily="50" charset="0"/>
              </a:rPr>
              <a:t>Lingo</a:t>
            </a:r>
            <a:endParaRPr lang="fr-FR" sz="2000" dirty="0" smtClean="0">
              <a:latin typeface="Share-Regular" pitchFamily="50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Share-Regular" pitchFamily="50" charset="0"/>
              </a:rPr>
              <a:t>Needs</a:t>
            </a:r>
            <a:r>
              <a:rPr lang="fr-FR" sz="1800" dirty="0" smtClean="0">
                <a:latin typeface="Share-Regular" pitchFamily="50" charset="0"/>
              </a:rPr>
              <a:t> to </a:t>
            </a:r>
            <a:r>
              <a:rPr lang="fr-FR" sz="1800" dirty="0" err="1" smtClean="0">
                <a:latin typeface="Share-Regular" pitchFamily="50" charset="0"/>
              </a:rPr>
              <a:t>be</a:t>
            </a:r>
            <a:r>
              <a:rPr lang="fr-FR" sz="1800" dirty="0" smtClean="0">
                <a:latin typeface="Share-Regular" pitchFamily="50" charset="0"/>
              </a:rPr>
              <a:t> expressive, self-</a:t>
            </a:r>
            <a:r>
              <a:rPr lang="fr-FR" sz="1800" dirty="0" err="1" smtClean="0">
                <a:latin typeface="Share-Regular" pitchFamily="50" charset="0"/>
              </a:rPr>
              <a:t>explanatory</a:t>
            </a:r>
            <a:r>
              <a:rPr lang="fr-FR" sz="1800" dirty="0" smtClean="0">
                <a:latin typeface="Share-Regular" pitchFamily="50" charset="0"/>
              </a:rPr>
              <a:t> and </a:t>
            </a:r>
            <a:r>
              <a:rPr lang="fr-FR" sz="1800" dirty="0" err="1" smtClean="0">
                <a:latin typeface="Share-Regular" pitchFamily="50" charset="0"/>
              </a:rPr>
              <a:t>helpful</a:t>
            </a:r>
            <a:endParaRPr lang="fr-FR" sz="1800" dirty="0" smtClean="0">
              <a:latin typeface="Share-Regular" pitchFamily="50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FR" sz="1800" dirty="0" smtClean="0">
              <a:latin typeface="Share-Regular" pitchFamily="50" charset="0"/>
            </a:endParaRPr>
          </a:p>
          <a:p>
            <a:pPr marL="3429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Share-Regular" pitchFamily="50" charset="0"/>
              </a:rPr>
              <a:t>File </a:t>
            </a:r>
            <a:r>
              <a:rPr lang="fr-FR" sz="2000" dirty="0" err="1" smtClean="0">
                <a:solidFill>
                  <a:schemeClr val="tx1"/>
                </a:solidFill>
                <a:latin typeface="Share-Regular" pitchFamily="50" charset="0"/>
              </a:rPr>
              <a:t>Workflow</a:t>
            </a:r>
            <a:r>
              <a:rPr lang="fr-FR" sz="2000" dirty="0" smtClean="0">
                <a:solidFill>
                  <a:schemeClr val="tx1"/>
                </a:solidFill>
                <a:latin typeface="Share-Regular" pitchFamily="50" charset="0"/>
              </a:rPr>
              <a:t> / </a:t>
            </a:r>
            <a:r>
              <a:rPr lang="fr-FR" sz="2000" dirty="0" err="1" smtClean="0">
                <a:solidFill>
                  <a:schemeClr val="tx1"/>
                </a:solidFill>
                <a:latin typeface="Share-Regular" pitchFamily="50" charset="0"/>
              </a:rPr>
              <a:t>Versioning</a:t>
            </a:r>
            <a:endParaRPr lang="fr-FR" sz="2000" dirty="0" smtClean="0">
              <a:solidFill>
                <a:schemeClr val="tx1"/>
              </a:solidFill>
              <a:latin typeface="Share-Regular" pitchFamily="50" charset="0"/>
            </a:endParaRPr>
          </a:p>
          <a:p>
            <a:pPr marL="742950" lvl="2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Share-Regular" pitchFamily="50" charset="0"/>
              </a:rPr>
              <a:t>FAL must </a:t>
            </a:r>
            <a:r>
              <a:rPr lang="fr-FR" sz="1800" dirty="0" err="1" smtClean="0">
                <a:latin typeface="Share-Regular" pitchFamily="50" charset="0"/>
              </a:rPr>
              <a:t>take</a:t>
            </a:r>
            <a:r>
              <a:rPr lang="fr-FR" sz="1800" dirty="0" smtClean="0">
                <a:latin typeface="Share-Regular" pitchFamily="50" charset="0"/>
              </a:rPr>
              <a:t> care of </a:t>
            </a:r>
            <a:r>
              <a:rPr lang="fr-FR" sz="1800" dirty="0" err="1" smtClean="0">
                <a:latin typeface="Share-Regular" pitchFamily="50" charset="0"/>
              </a:rPr>
              <a:t>asset</a:t>
            </a:r>
            <a:r>
              <a:rPr lang="fr-FR" sz="1800" dirty="0" smtClean="0">
                <a:latin typeface="Share-Regular" pitchFamily="50" charset="0"/>
              </a:rPr>
              <a:t>/file versions</a:t>
            </a:r>
          </a:p>
          <a:p>
            <a:pPr marL="400050" lvl="2" indent="0">
              <a:lnSpc>
                <a:spcPct val="114000"/>
              </a:lnSpc>
            </a:pPr>
            <a:endParaRPr lang="fr-FR" sz="1800" dirty="0" smtClean="0">
              <a:latin typeface="Share-Regular" pitchFamily="50" charset="0"/>
            </a:endParaRPr>
          </a:p>
          <a:p>
            <a:pPr marL="3429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Share-Regular" pitchFamily="50" charset="0"/>
              </a:rPr>
              <a:t>Extension Content</a:t>
            </a:r>
          </a:p>
          <a:p>
            <a:pPr marL="742950" lvl="2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Share-Regular" pitchFamily="50" charset="0"/>
              </a:rPr>
              <a:t>Extension </a:t>
            </a:r>
            <a:r>
              <a:rPr lang="fr-FR" sz="1800" dirty="0" err="1" smtClean="0">
                <a:latin typeface="Share-Regular" pitchFamily="50" charset="0"/>
              </a:rPr>
              <a:t>authors</a:t>
            </a:r>
            <a:r>
              <a:rPr lang="fr-FR" sz="1800" dirty="0" smtClean="0">
                <a:latin typeface="Share-Regular" pitchFamily="50" charset="0"/>
              </a:rPr>
              <a:t> must </a:t>
            </a:r>
            <a:r>
              <a:rPr lang="fr-FR" sz="1800" dirty="0" err="1" smtClean="0">
                <a:latin typeface="Share-Regular" pitchFamily="50" charset="0"/>
              </a:rPr>
              <a:t>adopt</a:t>
            </a:r>
            <a:r>
              <a:rPr lang="fr-FR" sz="1800" dirty="0" smtClean="0">
                <a:latin typeface="Share-Regular" pitchFamily="50" charset="0"/>
              </a:rPr>
              <a:t> best practices</a:t>
            </a:r>
          </a:p>
          <a:p>
            <a:pPr marL="742950" lvl="2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Share-Regular" pitchFamily="50" charset="0"/>
              </a:rPr>
              <a:t>The </a:t>
            </a:r>
            <a:r>
              <a:rPr lang="fr-FR" sz="1800" dirty="0" err="1" smtClean="0">
                <a:latin typeface="Share-Regular" pitchFamily="50" charset="0"/>
              </a:rPr>
              <a:t>project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needs</a:t>
            </a:r>
            <a:r>
              <a:rPr lang="fr-FR" sz="1800" dirty="0" smtClean="0">
                <a:latin typeface="Share-Regular" pitchFamily="50" charset="0"/>
              </a:rPr>
              <a:t> to </a:t>
            </a:r>
            <a:r>
              <a:rPr lang="fr-FR" sz="1800" dirty="0" err="1" smtClean="0">
                <a:latin typeface="Share-Regular" pitchFamily="50" charset="0"/>
              </a:rPr>
              <a:t>supply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clear</a:t>
            </a:r>
            <a:r>
              <a:rPr lang="fr-FR" sz="1800" dirty="0" smtClean="0">
                <a:latin typeface="Share-Regular" pitchFamily="50" charset="0"/>
              </a:rPr>
              <a:t> documentation and an </a:t>
            </a:r>
            <a:r>
              <a:rPr lang="fr-FR" sz="1800" dirty="0" err="1" smtClean="0">
                <a:latin typeface="Share-Regular" pitchFamily="50" charset="0"/>
              </a:rPr>
              <a:t>easy</a:t>
            </a:r>
            <a:r>
              <a:rPr lang="fr-FR" sz="1800" dirty="0" smtClean="0">
                <a:latin typeface="Share-Regular" pitchFamily="50" charset="0"/>
              </a:rPr>
              <a:t> to use API </a:t>
            </a:r>
            <a:endParaRPr lang="fr-FR" sz="1800" dirty="0">
              <a:latin typeface="Share-Regular" pitchFamily="50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>
                <a:latin typeface="Share-Regular" pitchFamily="50" charset="0"/>
              </a:rPr>
              <a:t>Consequences</a:t>
            </a:r>
            <a:r>
              <a:rPr lang="fr-FR" dirty="0" smtClean="0">
                <a:latin typeface="Share-Regular" pitchFamily="50" charset="0"/>
              </a:rPr>
              <a:t> - 2</a:t>
            </a:r>
            <a:endParaRPr lang="fr-FR" dirty="0">
              <a:latin typeface="Share-Regular" pitchFamily="50" charset="0"/>
            </a:endParaRPr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2" r="34852"/>
          <a:stretch>
            <a:fillRect/>
          </a:stretch>
        </p:blipFill>
        <p:spPr/>
      </p:pic>
      <p:grpSp>
        <p:nvGrpSpPr>
          <p:cNvPr id="5" name="Groupe 4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6" name="Rectangle 5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4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649167"/>
            <a:ext cx="9865096" cy="6165685"/>
          </a:xfrm>
        </p:spPr>
      </p:pic>
      <p:sp>
        <p:nvSpPr>
          <p:cNvPr id="3" name="Sous-titr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>
              <a:latin typeface="Share-Regular" pitchFamily="50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971600" y="411510"/>
            <a:ext cx="2555776" cy="522287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Share-Regular" pitchFamily="50" charset="0"/>
              </a:rPr>
              <a:t>Upgrades</a:t>
            </a:r>
            <a:br>
              <a:rPr lang="fr-FR" dirty="0" smtClean="0">
                <a:solidFill>
                  <a:schemeClr val="bg1"/>
                </a:solidFill>
                <a:latin typeface="Share-Regular" pitchFamily="50" charset="0"/>
              </a:rPr>
            </a:br>
            <a:r>
              <a:rPr lang="fr-FR" sz="1800" dirty="0" smtClean="0">
                <a:solidFill>
                  <a:schemeClr val="bg1"/>
                </a:solidFill>
                <a:latin typeface="Share-Regular" pitchFamily="50" charset="0"/>
              </a:rPr>
              <a:t>&amp; </a:t>
            </a:r>
            <a:br>
              <a:rPr lang="fr-FR" sz="1800" dirty="0" smtClean="0">
                <a:solidFill>
                  <a:schemeClr val="bg1"/>
                </a:solidFill>
                <a:latin typeface="Share-Regular" pitchFamily="50" charset="0"/>
              </a:rPr>
            </a:br>
            <a:r>
              <a:rPr lang="fr-FR" sz="1800" dirty="0" smtClean="0">
                <a:solidFill>
                  <a:schemeClr val="bg1"/>
                </a:solidFill>
                <a:latin typeface="Share-Regular" pitchFamily="50" charset="0"/>
              </a:rPr>
              <a:t>new </a:t>
            </a:r>
            <a:r>
              <a:rPr lang="fr-FR" sz="1800" dirty="0" err="1" smtClean="0">
                <a:solidFill>
                  <a:schemeClr val="bg1"/>
                </a:solidFill>
                <a:latin typeface="Share-Regular" pitchFamily="50" charset="0"/>
              </a:rPr>
              <a:t>features</a:t>
            </a:r>
            <a:endParaRPr lang="fr-FR" sz="1800" dirty="0">
              <a:solidFill>
                <a:schemeClr val="bg1"/>
              </a:solidFill>
              <a:latin typeface="Share-Regular" pitchFamily="50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6" name="Rectangle 5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33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Share-Regular"/>
                <a:cs typeface="Share-Regular"/>
              </a:rPr>
              <a:t>TYPO3 upgrades …</a:t>
            </a:r>
            <a:endParaRPr lang="en-US" dirty="0">
              <a:latin typeface="Share-Regular"/>
              <a:cs typeface="Share-Regular"/>
            </a:endParaRP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440664069"/>
              </p:ext>
            </p:extLst>
          </p:nvPr>
        </p:nvGraphicFramePr>
        <p:xfrm>
          <a:off x="2339752" y="843558"/>
          <a:ext cx="6480720" cy="35986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72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are-Regular" pitchFamily="50" charset="0"/>
                        </a:rPr>
                        <a:t>Upgrades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Share-Regular" pitchFamily="50" charset="0"/>
                        </a:rPr>
                        <a:t>Missing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mandatory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fields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should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be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filled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in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Workspace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settings (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like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email + Name)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Share-Regular" pitchFamily="50" charset="0"/>
                        </a:rPr>
                        <a:t>Adding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markers in the email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template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concerning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the record validation/modification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history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are-Regular" pitchFamily="50" charset="0"/>
                        </a:rPr>
                        <a:t>User notifications :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channels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like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email, flash message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should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be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configurable in the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Ux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Settings + action provider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should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not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received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a notification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are-Regular" pitchFamily="50" charset="0"/>
                        </a:rPr>
                        <a:t>Lock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missing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during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workflow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process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(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edition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/validation)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Share-Regular" pitchFamily="50" charset="0"/>
                        </a:rPr>
                        <a:t>Bidirectional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notifications (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approval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or rejection)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Share-Regular" pitchFamily="50" charset="0"/>
                        </a:rPr>
                        <a:t>Possibility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to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overwrite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user notification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when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modifying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are-Regular" pitchFamily="50" charset="0"/>
                        </a:rPr>
                        <a:t>TO Check : List/Page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problems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Vs.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Workspaces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Rules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/ Access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Share-Regular" pitchFamily="50" charset="0"/>
                        </a:rPr>
                        <a:t>Remove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outdated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field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e.g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. auto-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versioning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when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editing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,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publishing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date for the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workspace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are-Regular" pitchFamily="50" charset="0"/>
                        </a:rPr>
                        <a:t>Swap model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useful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?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used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? usable?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Espace réservé pour une image 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2" r="34852"/>
          <a:stretch>
            <a:fillRect/>
          </a:stretch>
        </p:blipFill>
        <p:spPr>
          <a:xfrm flipH="1">
            <a:off x="1" y="0"/>
            <a:ext cx="2160240" cy="4731990"/>
          </a:xfrm>
          <a:custGeom>
            <a:avLst/>
            <a:gdLst>
              <a:gd name="connsiteX0" fmla="*/ 0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0 w 2195736"/>
              <a:gd name="connsiteY4" fmla="*/ 0 h 4732338"/>
              <a:gd name="connsiteX0" fmla="*/ 576064 w 2195736"/>
              <a:gd name="connsiteY0" fmla="*/ 0 h 4732338"/>
              <a:gd name="connsiteX1" fmla="*/ 2195736 w 2195736"/>
              <a:gd name="connsiteY1" fmla="*/ 0 h 4732338"/>
              <a:gd name="connsiteX2" fmla="*/ 2195736 w 2195736"/>
              <a:gd name="connsiteY2" fmla="*/ 4732338 h 4732338"/>
              <a:gd name="connsiteX3" fmla="*/ 0 w 2195736"/>
              <a:gd name="connsiteY3" fmla="*/ 4732338 h 4732338"/>
              <a:gd name="connsiteX4" fmla="*/ 576064 w 2195736"/>
              <a:gd name="connsiteY4" fmla="*/ 0 h 47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736" h="4732338">
                <a:moveTo>
                  <a:pt x="576064" y="0"/>
                </a:moveTo>
                <a:lnTo>
                  <a:pt x="2195736" y="0"/>
                </a:lnTo>
                <a:lnTo>
                  <a:pt x="2195736" y="4732338"/>
                </a:lnTo>
                <a:lnTo>
                  <a:pt x="0" y="4732338"/>
                </a:lnTo>
                <a:lnTo>
                  <a:pt x="576064" y="0"/>
                </a:lnTo>
                <a:close/>
              </a:path>
            </a:pathLst>
          </a:custGeom>
          <a:gradFill>
            <a:gsLst>
              <a:gs pos="29000">
                <a:schemeClr val="bg1">
                  <a:alpha val="91000"/>
                </a:schemeClr>
              </a:gs>
              <a:gs pos="48000">
                <a:schemeClr val="bg1">
                  <a:alpha val="16000"/>
                </a:schemeClr>
              </a:gs>
            </a:gsLst>
            <a:lin ang="600000" scaled="0"/>
          </a:gradFill>
        </p:spPr>
      </p:pic>
    </p:spTree>
    <p:extLst>
      <p:ext uri="{BB962C8B-B14F-4D97-AF65-F5344CB8AC3E}">
        <p14:creationId xmlns:p14="http://schemas.microsoft.com/office/powerpoint/2010/main" val="9608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979712" y="123478"/>
            <a:ext cx="6984777" cy="50405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Share-Regular" pitchFamily="50" charset="0"/>
              </a:rPr>
              <a:t>TYPO3 new </a:t>
            </a:r>
            <a:r>
              <a:rPr lang="fr-FR" dirty="0" err="1" smtClean="0">
                <a:latin typeface="Share-Regular" pitchFamily="50" charset="0"/>
              </a:rPr>
              <a:t>feature</a:t>
            </a:r>
            <a:endParaRPr lang="fr-FR" dirty="0">
              <a:latin typeface="Share-Regular" pitchFamily="50" charset="0"/>
            </a:endParaRPr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2" r="34852"/>
          <a:stretch>
            <a:fillRect/>
          </a:stretch>
        </p:blipFill>
        <p:spPr/>
      </p:pic>
      <p:grpSp>
        <p:nvGrpSpPr>
          <p:cNvPr id="5" name="Groupe 4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6" name="Rectangle 5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05003"/>
              </p:ext>
            </p:extLst>
          </p:nvPr>
        </p:nvGraphicFramePr>
        <p:xfrm>
          <a:off x="2339752" y="699542"/>
          <a:ext cx="6408712" cy="35427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0871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are-Regular" pitchFamily="50" charset="0"/>
                        </a:rPr>
                        <a:t>New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Features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Share-Regular" pitchFamily="50" charset="0"/>
                        </a:rPr>
                        <a:t>Previewing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BE/FE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link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(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deeplink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) for Power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Decision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Users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are-Regular" pitchFamily="50" charset="0"/>
                        </a:rPr>
                        <a:t>Content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ownership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+ Content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ownership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transfered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are-Regular" pitchFamily="50" charset="0"/>
                        </a:rPr>
                        <a:t>More notification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channels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(email, SMS, Flash Messaging, Chat…)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Share-Regular" pitchFamily="50" charset="0"/>
                        </a:rPr>
                        <a:t>Possibility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to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freeze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a single record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are-Regular" pitchFamily="50" charset="0"/>
                        </a:rPr>
                        <a:t>FE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visualization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with</a:t>
                      </a:r>
                      <a:r>
                        <a:rPr lang="fr-FR" sz="1100" dirty="0" smtClean="0">
                          <a:latin typeface="Share-Regular" pitchFamily="50" charset="0"/>
                        </a:rPr>
                        <a:t> notes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are-Regular" pitchFamily="50" charset="0"/>
                        </a:rPr>
                        <a:t>Multi-</a:t>
                      </a:r>
                      <a:r>
                        <a:rPr lang="fr-FR" sz="1100" dirty="0" err="1" smtClean="0">
                          <a:latin typeface="Share-Regular" pitchFamily="50" charset="0"/>
                        </a:rPr>
                        <a:t>step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validation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Share-Regular" pitchFamily="50" charset="0"/>
                        </a:rPr>
                        <a:t>When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editing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content,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add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button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like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« 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save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and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send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to … »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are-Regular" pitchFamily="50" charset="0"/>
                        </a:rPr>
                        <a:t>File Management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are-Regular" pitchFamily="50" charset="0"/>
                        </a:rPr>
                        <a:t>Extension compliance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with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Share-Regular" pitchFamily="50" charset="0"/>
                        </a:rPr>
                        <a:t>Workspaces</a:t>
                      </a:r>
                      <a:r>
                        <a:rPr lang="fr-FR" sz="1100" baseline="0" dirty="0" smtClean="0">
                          <a:latin typeface="Share-Regular" pitchFamily="50" charset="0"/>
                        </a:rPr>
                        <a:t> ???</a:t>
                      </a:r>
                      <a:endParaRPr lang="fr-FR" sz="1100" dirty="0">
                        <a:latin typeface="Share-Regular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3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69" y="0"/>
            <a:ext cx="9144000" cy="5143500"/>
          </a:xfrm>
        </p:spPr>
      </p:pic>
      <p:sp>
        <p:nvSpPr>
          <p:cNvPr id="3" name="Sous-titr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>
              <a:latin typeface="Share-Regular" pitchFamily="50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952550" y="411510"/>
            <a:ext cx="2880320" cy="522287"/>
          </a:xfrm>
          <a:prstGeom prst="rect">
            <a:avLst/>
          </a:prstGeo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  <a:latin typeface="Share-Regular" pitchFamily="50" charset="0"/>
              </a:rPr>
              <a:t>Wireframing</a:t>
            </a:r>
            <a:endParaRPr lang="fr-FR" sz="1800" dirty="0">
              <a:solidFill>
                <a:schemeClr val="bg1"/>
              </a:solidFill>
              <a:latin typeface="Share-Regular" pitchFamily="50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6" name="Rectangle 5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979713" y="1275605"/>
            <a:ext cx="6984777" cy="3456385"/>
          </a:xfrm>
        </p:spPr>
        <p:txBody>
          <a:bodyPr/>
          <a:lstStyle/>
          <a:p>
            <a:r>
              <a:rPr lang="fr-FR" dirty="0" smtClean="0"/>
              <a:t>Basic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r>
              <a:rPr lang="fr-FR" dirty="0" smtClean="0"/>
              <a:t>Concept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consequences</a:t>
            </a:r>
            <a:endParaRPr lang="fr-FR" dirty="0"/>
          </a:p>
          <a:p>
            <a:r>
              <a:rPr lang="fr-FR" dirty="0" smtClean="0"/>
              <a:t>Upgrades &amp; new </a:t>
            </a:r>
            <a:r>
              <a:rPr lang="fr-FR" dirty="0" err="1" smtClean="0"/>
              <a:t>features</a:t>
            </a:r>
            <a:endParaRPr lang="fr-FR" dirty="0" smtClean="0"/>
          </a:p>
          <a:p>
            <a:r>
              <a:rPr lang="fr-FR" dirty="0" err="1" smtClean="0"/>
              <a:t>Wireframing</a:t>
            </a:r>
            <a:r>
              <a:rPr lang="fr-FR" dirty="0" smtClean="0"/>
              <a:t>…</a:t>
            </a:r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T.O.C</a:t>
            </a:r>
            <a:endParaRPr lang="fr-FR" dirty="0"/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2" r="34852"/>
          <a:stretch>
            <a:fillRect/>
          </a:stretch>
        </p:blipFill>
        <p:spPr/>
      </p:pic>
      <p:grpSp>
        <p:nvGrpSpPr>
          <p:cNvPr id="5" name="Groupe 4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6" name="Rectangle 5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1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344603" cy="4789168"/>
          </a:xfrm>
        </p:spPr>
      </p:pic>
      <p:sp>
        <p:nvSpPr>
          <p:cNvPr id="3" name="Sous-titr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>
              <a:latin typeface="Share-Regular" pitchFamily="50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294853" y="339502"/>
            <a:ext cx="2989115" cy="522287"/>
          </a:xfrm>
          <a:prstGeom prst="rect">
            <a:avLst/>
          </a:prstGeo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  <a:latin typeface="Share-Regular" pitchFamily="50" charset="0"/>
              </a:rPr>
              <a:t>Definition</a:t>
            </a:r>
            <a:r>
              <a:rPr lang="fr-FR" dirty="0" err="1">
                <a:solidFill>
                  <a:schemeClr val="bg1"/>
                </a:solidFill>
                <a:latin typeface="Share-Regular" pitchFamily="50" charset="0"/>
              </a:rPr>
              <a:t>s</a:t>
            </a:r>
            <a:endParaRPr lang="fr-FR" dirty="0">
              <a:solidFill>
                <a:schemeClr val="bg1"/>
              </a:solidFill>
              <a:latin typeface="Share-Regular" pitchFamily="50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6" name="Rectangle 5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0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/>
          </p:cNvSpPr>
          <p:nvPr/>
        </p:nvSpPr>
        <p:spPr bwMode="auto">
          <a:xfrm>
            <a:off x="395539" y="843559"/>
            <a:ext cx="8352926" cy="1584176"/>
          </a:xfrm>
          <a:prstGeom prst="roundRect">
            <a:avLst>
              <a:gd name="adj" fmla="val 5975"/>
            </a:avLst>
          </a:prstGeom>
          <a:solidFill>
            <a:srgbClr val="475769"/>
          </a:solidFill>
          <a:ln w="9525">
            <a:solidFill>
              <a:srgbClr val="475769"/>
            </a:solidFill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-342900">
              <a:buSzPct val="200000"/>
            </a:pP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/>
            </a:r>
            <a:b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</a:b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A </a:t>
            </a:r>
            <a:r>
              <a:rPr lang="en-US" sz="1200" u="none" dirty="0">
                <a:solidFill>
                  <a:schemeClr val="bg1"/>
                </a:solidFill>
                <a:latin typeface="Share-Regular" pitchFamily="50" charset="0"/>
              </a:rPr>
              <a:t>workflow consists of an </a:t>
            </a: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: </a:t>
            </a:r>
          </a:p>
          <a:p>
            <a:pPr indent="-342900">
              <a:buSzPct val="200000"/>
            </a:pP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- Predefined</a:t>
            </a:r>
          </a:p>
          <a:p>
            <a:pPr indent="-342900">
              <a:buSzPct val="200000"/>
            </a:pP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- Repeatable </a:t>
            </a:r>
            <a:b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</a:b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pattern activity </a:t>
            </a:r>
            <a:r>
              <a:rPr lang="en-US" sz="1200" u="none" dirty="0">
                <a:solidFill>
                  <a:schemeClr val="bg1"/>
                </a:solidFill>
                <a:latin typeface="Share-Regular" pitchFamily="50" charset="0"/>
              </a:rPr>
              <a:t>enabled by the </a:t>
            </a: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organization </a:t>
            </a:r>
            <a:r>
              <a:rPr lang="en-US" sz="1200" u="none" dirty="0">
                <a:solidFill>
                  <a:schemeClr val="bg1"/>
                </a:solidFill>
                <a:latin typeface="Share-Regular" pitchFamily="50" charset="0"/>
              </a:rPr>
              <a:t>of </a:t>
            </a: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resources </a:t>
            </a:r>
            <a:r>
              <a:rPr lang="en-US" sz="1200" u="none" dirty="0">
                <a:solidFill>
                  <a:schemeClr val="bg1"/>
                </a:solidFill>
                <a:latin typeface="Share-Regular" pitchFamily="50" charset="0"/>
              </a:rPr>
              <a:t>into </a:t>
            </a: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a transformation process.</a:t>
            </a:r>
          </a:p>
          <a:p>
            <a:pPr indent="-342900">
              <a:buSzPct val="200000"/>
            </a:pPr>
            <a:endParaRPr lang="en-US" sz="1200" u="none" dirty="0" smtClean="0">
              <a:solidFill>
                <a:schemeClr val="bg1"/>
              </a:solidFill>
              <a:latin typeface="Share-Regular" pitchFamily="50" charset="0"/>
            </a:endParaRPr>
          </a:p>
          <a:p>
            <a:pPr indent="-342900" algn="ctr">
              <a:buSzPct val="200000"/>
            </a:pPr>
            <a:r>
              <a:rPr lang="en-US" sz="1600" u="none" dirty="0" smtClean="0">
                <a:solidFill>
                  <a:srgbClr val="FF0000"/>
                </a:solidFill>
                <a:latin typeface="Share-Regular" pitchFamily="50" charset="0"/>
              </a:rPr>
              <a:t>Transforming “things” like content</a:t>
            </a:r>
            <a:endParaRPr lang="fr-FR" sz="1600" u="none" dirty="0">
              <a:solidFill>
                <a:srgbClr val="FF0000"/>
              </a:solidFill>
              <a:latin typeface="Share-Regular" pitchFamily="50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Definitions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8" name="Rectangle 7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  <p:sp>
        <p:nvSpPr>
          <p:cNvPr id="12" name="Rectangle 28"/>
          <p:cNvSpPr>
            <a:spLocks/>
          </p:cNvSpPr>
          <p:nvPr/>
        </p:nvSpPr>
        <p:spPr bwMode="auto">
          <a:xfrm>
            <a:off x="395539" y="2715766"/>
            <a:ext cx="8352926" cy="1584176"/>
          </a:xfrm>
          <a:prstGeom prst="roundRect">
            <a:avLst>
              <a:gd name="adj" fmla="val 5975"/>
            </a:avLst>
          </a:prstGeom>
          <a:solidFill>
            <a:srgbClr val="475769"/>
          </a:solidFill>
          <a:ln w="9525">
            <a:solidFill>
              <a:srgbClr val="475769"/>
            </a:solidFill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-342900">
              <a:buSzPct val="200000"/>
            </a:pPr>
            <a:r>
              <a:rPr lang="en-US" sz="1200" u="none" dirty="0">
                <a:solidFill>
                  <a:schemeClr val="bg1"/>
                </a:solidFill>
                <a:latin typeface="Share-Regular" pitchFamily="50" charset="0"/>
              </a:rPr>
              <a:t/>
            </a:r>
            <a:br>
              <a:rPr lang="en-US" sz="1200" u="none" dirty="0">
                <a:solidFill>
                  <a:schemeClr val="bg1"/>
                </a:solidFill>
                <a:latin typeface="Share-Regular" pitchFamily="50" charset="0"/>
              </a:rPr>
            </a:br>
            <a:r>
              <a:rPr lang="en-US" sz="1200" u="none" dirty="0">
                <a:solidFill>
                  <a:schemeClr val="bg1"/>
                </a:solidFill>
                <a:latin typeface="Share-Regular" pitchFamily="50" charset="0"/>
              </a:rPr>
              <a:t>Workspace refers to </a:t>
            </a: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: </a:t>
            </a:r>
            <a:b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</a:b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- places provided</a:t>
            </a:r>
            <a:b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</a:b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by a system </a:t>
            </a:r>
            <a:r>
              <a:rPr lang="en-US" sz="1200" u="none" dirty="0">
                <a:solidFill>
                  <a:schemeClr val="bg1"/>
                </a:solidFill>
                <a:latin typeface="Share-Regular" pitchFamily="50" charset="0"/>
              </a:rPr>
              <a:t>to help </a:t>
            </a:r>
            <a:r>
              <a:rPr lang="en-US" sz="1200" u="none" dirty="0" smtClean="0">
                <a:solidFill>
                  <a:schemeClr val="bg1"/>
                </a:solidFill>
                <a:latin typeface="Share-Regular" pitchFamily="50" charset="0"/>
              </a:rPr>
              <a:t>users to produce value in a collaborative manner.</a:t>
            </a:r>
          </a:p>
          <a:p>
            <a:pPr indent="-342900">
              <a:buSzPct val="200000"/>
            </a:pPr>
            <a:endParaRPr lang="en-US" sz="1200" u="none" dirty="0" smtClean="0">
              <a:solidFill>
                <a:schemeClr val="bg1"/>
              </a:solidFill>
              <a:latin typeface="Share-Regular" pitchFamily="50" charset="0"/>
            </a:endParaRPr>
          </a:p>
          <a:p>
            <a:pPr indent="-342900" algn="ctr">
              <a:buSzPct val="200000"/>
            </a:pPr>
            <a:r>
              <a:rPr lang="en-US" sz="1600" u="none" dirty="0" smtClean="0">
                <a:solidFill>
                  <a:srgbClr val="FF0000"/>
                </a:solidFill>
                <a:latin typeface="Share-Regular" pitchFamily="50" charset="0"/>
              </a:rPr>
              <a:t>Working together on objects</a:t>
            </a:r>
            <a:endParaRPr lang="fr-FR" sz="1600" u="none" dirty="0">
              <a:solidFill>
                <a:srgbClr val="FF0000"/>
              </a:solidFill>
              <a:latin typeface="Share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33"/>
            <a:ext cx="9144000" cy="5204325"/>
          </a:xfrm>
        </p:spPr>
      </p:pic>
      <p:sp>
        <p:nvSpPr>
          <p:cNvPr id="3" name="Sous-titr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>
              <a:latin typeface="Share-Regular" pitchFamily="50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-684859" y="411510"/>
            <a:ext cx="5976939" cy="522287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Share-Regular" pitchFamily="50" charset="0"/>
              </a:rPr>
              <a:t>Concept</a:t>
            </a:r>
            <a:br>
              <a:rPr lang="fr-FR" dirty="0" smtClean="0">
                <a:solidFill>
                  <a:schemeClr val="bg1"/>
                </a:solidFill>
                <a:latin typeface="Share-Regular" pitchFamily="50" charset="0"/>
              </a:rPr>
            </a:br>
            <a:r>
              <a:rPr lang="fr-FR" sz="1800" dirty="0" smtClean="0">
                <a:solidFill>
                  <a:schemeClr val="bg1"/>
                </a:solidFill>
                <a:latin typeface="Share-Regular" pitchFamily="50" charset="0"/>
              </a:rPr>
              <a:t> &amp;</a:t>
            </a:r>
            <a:br>
              <a:rPr lang="fr-FR" sz="1800" dirty="0" smtClean="0">
                <a:solidFill>
                  <a:schemeClr val="bg1"/>
                </a:solidFill>
                <a:latin typeface="Share-Regular" pitchFamily="50" charset="0"/>
              </a:rPr>
            </a:br>
            <a:r>
              <a:rPr lang="fr-FR" sz="1800" dirty="0" err="1" smtClean="0">
                <a:solidFill>
                  <a:schemeClr val="bg1"/>
                </a:solidFill>
                <a:latin typeface="Share-Regular" pitchFamily="50" charset="0"/>
              </a:rPr>
              <a:t>Consequences</a:t>
            </a:r>
            <a:endParaRPr lang="fr-FR" dirty="0">
              <a:solidFill>
                <a:schemeClr val="bg1"/>
              </a:solidFill>
              <a:latin typeface="Share-Regular" pitchFamily="50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6" name="Rectangle 5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3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èche courbée vers la droite 43"/>
          <p:cNvSpPr/>
          <p:nvPr/>
        </p:nvSpPr>
        <p:spPr>
          <a:xfrm rot="5400000" flipH="1" flipV="1">
            <a:off x="5005570" y="1551036"/>
            <a:ext cx="288034" cy="1808735"/>
          </a:xfrm>
          <a:prstGeom prst="curvedRightArrow">
            <a:avLst>
              <a:gd name="adj1" fmla="val 41892"/>
              <a:gd name="adj2" fmla="val 93106"/>
              <a:gd name="adj3" fmla="val 48558"/>
            </a:avLst>
          </a:prstGeom>
          <a:solidFill>
            <a:srgbClr val="00B050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Flèche courbée vers la droite 42"/>
          <p:cNvSpPr/>
          <p:nvPr/>
        </p:nvSpPr>
        <p:spPr>
          <a:xfrm rot="5400000" flipH="1" flipV="1">
            <a:off x="3244310" y="1523368"/>
            <a:ext cx="288034" cy="1808735"/>
          </a:xfrm>
          <a:prstGeom prst="curvedRightArrow">
            <a:avLst>
              <a:gd name="adj1" fmla="val 41892"/>
              <a:gd name="adj2" fmla="val 93106"/>
              <a:gd name="adj3" fmla="val 48558"/>
            </a:avLst>
          </a:prstGeom>
          <a:solidFill>
            <a:srgbClr val="00B050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027" name="Groupe 1026"/>
          <p:cNvGrpSpPr/>
          <p:nvPr/>
        </p:nvGrpSpPr>
        <p:grpSpPr>
          <a:xfrm>
            <a:off x="731692" y="2389182"/>
            <a:ext cx="7050302" cy="470600"/>
            <a:chOff x="731692" y="2389182"/>
            <a:chExt cx="7050302" cy="470600"/>
          </a:xfrm>
        </p:grpSpPr>
        <p:sp>
          <p:nvSpPr>
            <p:cNvPr id="24" name="Flèche courbée vers la droite 23"/>
            <p:cNvSpPr/>
            <p:nvPr/>
          </p:nvSpPr>
          <p:spPr>
            <a:xfrm rot="5400000" flipH="1">
              <a:off x="3148664" y="1763030"/>
              <a:ext cx="398591" cy="1728000"/>
            </a:xfrm>
            <a:prstGeom prst="curvedRightArrow">
              <a:avLst>
                <a:gd name="adj1" fmla="val 25000"/>
                <a:gd name="adj2" fmla="val 41892"/>
                <a:gd name="adj3" fmla="val 48558"/>
              </a:avLst>
            </a:prstGeom>
            <a:solidFill>
              <a:srgbClr val="FF0000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Flèche courbée vers la droite 24"/>
            <p:cNvSpPr/>
            <p:nvPr/>
          </p:nvSpPr>
          <p:spPr>
            <a:xfrm rot="5400000" flipH="1">
              <a:off x="4844874" y="1762661"/>
              <a:ext cx="396000" cy="1726146"/>
            </a:xfrm>
            <a:prstGeom prst="curvedRightArrow">
              <a:avLst>
                <a:gd name="adj1" fmla="val 25000"/>
                <a:gd name="adj2" fmla="val 41892"/>
                <a:gd name="adj3" fmla="val 48558"/>
              </a:avLst>
            </a:prstGeom>
            <a:solidFill>
              <a:srgbClr val="FF0000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Flèche courbée vers la droite 22"/>
            <p:cNvSpPr/>
            <p:nvPr/>
          </p:nvSpPr>
          <p:spPr>
            <a:xfrm rot="5400000" flipH="1">
              <a:off x="1396396" y="1724478"/>
              <a:ext cx="398591" cy="1728000"/>
            </a:xfrm>
            <a:prstGeom prst="curvedRightArrow">
              <a:avLst>
                <a:gd name="adj1" fmla="val 25000"/>
                <a:gd name="adj2" fmla="val 41892"/>
                <a:gd name="adj3" fmla="val 48558"/>
              </a:avLst>
            </a:prstGeom>
            <a:solidFill>
              <a:srgbClr val="FF0000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" name="Flèche courbée vers la droite 25"/>
            <p:cNvSpPr/>
            <p:nvPr/>
          </p:nvSpPr>
          <p:spPr>
            <a:xfrm rot="5400000" flipH="1">
              <a:off x="6647091" y="1724879"/>
              <a:ext cx="432000" cy="1837806"/>
            </a:xfrm>
            <a:prstGeom prst="curvedRightArrow">
              <a:avLst>
                <a:gd name="adj1" fmla="val 25000"/>
                <a:gd name="adj2" fmla="val 41892"/>
                <a:gd name="adj3" fmla="val 48558"/>
              </a:avLst>
            </a:prstGeom>
            <a:solidFill>
              <a:srgbClr val="FF0000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5" name="Flèche courbée vers la droite 44"/>
          <p:cNvSpPr/>
          <p:nvPr/>
        </p:nvSpPr>
        <p:spPr>
          <a:xfrm rot="5400000" flipH="1" flipV="1">
            <a:off x="6785890" y="1473274"/>
            <a:ext cx="288035" cy="1908924"/>
          </a:xfrm>
          <a:prstGeom prst="curvedRightArrow">
            <a:avLst>
              <a:gd name="adj1" fmla="val 41892"/>
              <a:gd name="adj2" fmla="val 93106"/>
              <a:gd name="adj3" fmla="val 48558"/>
            </a:avLst>
          </a:prstGeom>
          <a:solidFill>
            <a:srgbClr val="00B050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5" name="Rectangle 4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  <p:sp>
        <p:nvSpPr>
          <p:cNvPr id="14" name="Titre 1"/>
          <p:cNvSpPr txBox="1">
            <a:spLocks/>
          </p:cNvSpPr>
          <p:nvPr/>
        </p:nvSpPr>
        <p:spPr>
          <a:xfrm>
            <a:off x="255499" y="41548"/>
            <a:ext cx="8280921" cy="4419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latin typeface="Share-Regular" pitchFamily="50" charset="0"/>
              </a:rPr>
              <a:t>Concept </a:t>
            </a:r>
            <a:r>
              <a:rPr lang="fr-FR" sz="1800" dirty="0" err="1" smtClean="0">
                <a:latin typeface="Share-Regular" pitchFamily="50" charset="0"/>
              </a:rPr>
              <a:t>Steps</a:t>
            </a:r>
            <a:r>
              <a:rPr lang="fr-FR" sz="1800" dirty="0" smtClean="0">
                <a:latin typeface="Share-Regular" pitchFamily="50" charset="0"/>
              </a:rPr>
              <a:t> / Flow</a:t>
            </a:r>
            <a:endParaRPr lang="fr-FR" sz="1800" dirty="0">
              <a:latin typeface="Share-Regular" pitchFamily="50" charset="0"/>
            </a:endParaRPr>
          </a:p>
        </p:txBody>
      </p:sp>
      <p:sp>
        <p:nvSpPr>
          <p:cNvPr id="27" name="Étoile à 8 branches 26"/>
          <p:cNvSpPr/>
          <p:nvPr/>
        </p:nvSpPr>
        <p:spPr>
          <a:xfrm>
            <a:off x="150650" y="2372819"/>
            <a:ext cx="360000" cy="360000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Share-Regular" pitchFamily="50" charset="0"/>
              </a:rPr>
              <a:t>1</a:t>
            </a:r>
            <a:endParaRPr lang="fr-FR" sz="1400" dirty="0">
              <a:latin typeface="Share-Regular" pitchFamily="50" charset="0"/>
            </a:endParaRPr>
          </a:p>
        </p:txBody>
      </p:sp>
      <p:sp>
        <p:nvSpPr>
          <p:cNvPr id="30" name="Étoile à 8 branches 29"/>
          <p:cNvSpPr/>
          <p:nvPr/>
        </p:nvSpPr>
        <p:spPr>
          <a:xfrm>
            <a:off x="8112864" y="3243448"/>
            <a:ext cx="360000" cy="360000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Share-Regular" pitchFamily="50" charset="0"/>
              </a:rPr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16772" y="3906832"/>
            <a:ext cx="619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Creator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102180" y="3886725"/>
            <a:ext cx="7617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err="1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Reviewer</a:t>
            </a:r>
            <a:r>
              <a:rPr lang="fr-FR" sz="1050" b="1" dirty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/>
            </a:r>
            <a:br>
              <a:rPr lang="fr-FR" sz="1050" b="1" dirty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</a:br>
            <a:r>
              <a:rPr lang="fr-FR" sz="1050" b="1" dirty="0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(</a:t>
            </a:r>
            <a:r>
              <a:rPr lang="fr-FR" sz="1050" b="1" dirty="0" err="1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grammar</a:t>
            </a:r>
            <a:r>
              <a:rPr lang="fr-FR" sz="1050" b="1" dirty="0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832472" y="3862740"/>
            <a:ext cx="9204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err="1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Reviewer</a:t>
            </a:r>
            <a:r>
              <a:rPr lang="fr-FR" sz="1050" b="1" dirty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/>
            </a:r>
            <a:br>
              <a:rPr lang="fr-FR" sz="1050" b="1" dirty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</a:br>
            <a:r>
              <a:rPr lang="fr-FR" sz="1050" b="1" dirty="0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(</a:t>
            </a:r>
            <a:r>
              <a:rPr lang="fr-FR" sz="1050" b="1" dirty="0" err="1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legal</a:t>
            </a:r>
            <a:r>
              <a:rPr lang="fr-FR" sz="1050" b="1" dirty="0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 / </a:t>
            </a:r>
            <a:r>
              <a:rPr lang="fr-FR" sz="1050" b="1" dirty="0" err="1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Mkg</a:t>
            </a:r>
            <a:r>
              <a:rPr lang="fr-FR" sz="1050" b="1" dirty="0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483965" y="3886725"/>
            <a:ext cx="9829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err="1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Reviewer</a:t>
            </a:r>
            <a:r>
              <a:rPr lang="fr-FR" sz="1050" b="1" dirty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/>
            </a:r>
            <a:br>
              <a:rPr lang="fr-FR" sz="1050" b="1" dirty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</a:br>
            <a:r>
              <a:rPr lang="fr-FR" sz="1050" b="1" dirty="0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(Design : W3C)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180708" y="3862740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BOSS</a:t>
            </a:r>
            <a:r>
              <a:rPr lang="fr-FR" sz="1050" b="1" dirty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/>
            </a:r>
            <a:br>
              <a:rPr lang="fr-FR" sz="1050" b="1" dirty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</a:br>
            <a:r>
              <a:rPr lang="fr-FR" sz="1050" b="1" dirty="0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(</a:t>
            </a:r>
            <a:r>
              <a:rPr lang="fr-FR" sz="1050" b="1" dirty="0" err="1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Decision</a:t>
            </a:r>
            <a:r>
              <a:rPr lang="fr-FR" sz="1050" b="1" dirty="0" smtClean="0">
                <a:solidFill>
                  <a:schemeClr val="accent6">
                    <a:lumMod val="50000"/>
                  </a:schemeClr>
                </a:solidFill>
                <a:latin typeface="Share-Regular" pitchFamily="50" charset="0"/>
              </a:rPr>
              <a:t> Power)</a:t>
            </a:r>
          </a:p>
        </p:txBody>
      </p:sp>
      <p:grpSp>
        <p:nvGrpSpPr>
          <p:cNvPr id="60" name="Groupe 59"/>
          <p:cNvGrpSpPr/>
          <p:nvPr/>
        </p:nvGrpSpPr>
        <p:grpSpPr>
          <a:xfrm>
            <a:off x="614032" y="2715767"/>
            <a:ext cx="6923129" cy="1106554"/>
            <a:chOff x="614032" y="2715767"/>
            <a:chExt cx="6923129" cy="1106554"/>
          </a:xfrm>
        </p:grpSpPr>
        <p:sp>
          <p:nvSpPr>
            <p:cNvPr id="46" name="Flèche courbée vers la droite 45"/>
            <p:cNvSpPr/>
            <p:nvPr/>
          </p:nvSpPr>
          <p:spPr>
            <a:xfrm rot="5400000" flipH="1">
              <a:off x="2250537" y="1079262"/>
              <a:ext cx="396000" cy="3669009"/>
            </a:xfrm>
            <a:prstGeom prst="curvedRightArrow">
              <a:avLst>
                <a:gd name="adj1" fmla="val 41892"/>
                <a:gd name="adj2" fmla="val 90835"/>
                <a:gd name="adj3" fmla="val 67801"/>
              </a:avLst>
            </a:prstGeom>
            <a:solidFill>
              <a:srgbClr val="FF0000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" name="Flèche courbée vers la droite 46"/>
            <p:cNvSpPr/>
            <p:nvPr/>
          </p:nvSpPr>
          <p:spPr>
            <a:xfrm rot="5400000" flipH="1">
              <a:off x="3138190" y="668087"/>
              <a:ext cx="396000" cy="5139516"/>
            </a:xfrm>
            <a:prstGeom prst="curvedRightArrow">
              <a:avLst>
                <a:gd name="adj1" fmla="val 25000"/>
                <a:gd name="adj2" fmla="val 41892"/>
                <a:gd name="adj3" fmla="val 48558"/>
              </a:avLst>
            </a:prstGeom>
            <a:solidFill>
              <a:srgbClr val="FF0000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8" name="Flèche courbée vers la droite 47"/>
            <p:cNvSpPr/>
            <p:nvPr/>
          </p:nvSpPr>
          <p:spPr>
            <a:xfrm rot="5400000" flipH="1">
              <a:off x="3949649" y="221207"/>
              <a:ext cx="396000" cy="6753357"/>
            </a:xfrm>
            <a:prstGeom prst="curvedRightArrow">
              <a:avLst>
                <a:gd name="adj1" fmla="val 25000"/>
                <a:gd name="adj2" fmla="val 41892"/>
                <a:gd name="adj3" fmla="val 48558"/>
              </a:avLst>
            </a:prstGeom>
            <a:solidFill>
              <a:srgbClr val="FF0000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0" name="Flèche courbée vers la droite 49"/>
            <p:cNvSpPr/>
            <p:nvPr/>
          </p:nvSpPr>
          <p:spPr>
            <a:xfrm rot="5400000" flipH="1">
              <a:off x="3963624" y="1418026"/>
              <a:ext cx="258829" cy="3574389"/>
            </a:xfrm>
            <a:prstGeom prst="curvedRightArrow">
              <a:avLst>
                <a:gd name="adj1" fmla="val 25000"/>
                <a:gd name="adj2" fmla="val 75485"/>
                <a:gd name="adj3" fmla="val 52238"/>
              </a:avLst>
            </a:prstGeom>
            <a:solidFill>
              <a:srgbClr val="FF0000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1" name="Flèche courbée vers la droite 50"/>
            <p:cNvSpPr/>
            <p:nvPr/>
          </p:nvSpPr>
          <p:spPr>
            <a:xfrm rot="5400000" flipH="1">
              <a:off x="5607719" y="1807269"/>
              <a:ext cx="258829" cy="3574389"/>
            </a:xfrm>
            <a:prstGeom prst="curvedRightArrow">
              <a:avLst>
                <a:gd name="adj1" fmla="val 25000"/>
                <a:gd name="adj2" fmla="val 75485"/>
                <a:gd name="adj3" fmla="val 52238"/>
              </a:avLst>
            </a:prstGeom>
            <a:solidFill>
              <a:srgbClr val="FF0000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2" name="Flèche courbée vers la droite 51"/>
            <p:cNvSpPr/>
            <p:nvPr/>
          </p:nvSpPr>
          <p:spPr>
            <a:xfrm rot="5400000" flipH="1">
              <a:off x="4769403" y="1054563"/>
              <a:ext cx="396000" cy="5139516"/>
            </a:xfrm>
            <a:prstGeom prst="curvedRightArrow">
              <a:avLst>
                <a:gd name="adj1" fmla="val 25000"/>
                <a:gd name="adj2" fmla="val 41892"/>
                <a:gd name="adj3" fmla="val 48558"/>
              </a:avLst>
            </a:prstGeom>
            <a:solidFill>
              <a:srgbClr val="FF0000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3" name="Flèche courbée vers la droite 52"/>
          <p:cNvSpPr/>
          <p:nvPr/>
        </p:nvSpPr>
        <p:spPr>
          <a:xfrm rot="5400000" flipH="1" flipV="1">
            <a:off x="1587974" y="1580751"/>
            <a:ext cx="288034" cy="1808735"/>
          </a:xfrm>
          <a:prstGeom prst="curvedRightArrow">
            <a:avLst>
              <a:gd name="adj1" fmla="val 41892"/>
              <a:gd name="adj2" fmla="val 93106"/>
              <a:gd name="adj3" fmla="val 48558"/>
            </a:avLst>
          </a:prstGeom>
          <a:solidFill>
            <a:srgbClr val="00B050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028" name="Groupe 1027"/>
          <p:cNvGrpSpPr/>
          <p:nvPr/>
        </p:nvGrpSpPr>
        <p:grpSpPr>
          <a:xfrm>
            <a:off x="766432" y="1995686"/>
            <a:ext cx="7982031" cy="432136"/>
            <a:chOff x="766432" y="1995686"/>
            <a:chExt cx="7982031" cy="432136"/>
          </a:xfrm>
        </p:grpSpPr>
        <p:sp>
          <p:nvSpPr>
            <p:cNvPr id="49" name="Flèche droite rayée 48"/>
            <p:cNvSpPr/>
            <p:nvPr/>
          </p:nvSpPr>
          <p:spPr>
            <a:xfrm>
              <a:off x="766432" y="2077219"/>
              <a:ext cx="7982031" cy="348565"/>
            </a:xfrm>
            <a:prstGeom prst="stripedRightArrow">
              <a:avLst>
                <a:gd name="adj1" fmla="val 22632"/>
                <a:gd name="adj2" fmla="val 169735"/>
              </a:avLst>
            </a:prstGeom>
            <a:solidFill>
              <a:srgbClr val="FFC000"/>
            </a:solidFill>
            <a:ln w="9525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6" name="Picture 2" descr="https://openclipart.org/image/800px/svg_to_png/148933/ojito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995686"/>
              <a:ext cx="432136" cy="43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e 60"/>
          <p:cNvGrpSpPr/>
          <p:nvPr/>
        </p:nvGrpSpPr>
        <p:grpSpPr>
          <a:xfrm>
            <a:off x="399381" y="461430"/>
            <a:ext cx="1296144" cy="1964354"/>
            <a:chOff x="399381" y="461430"/>
            <a:chExt cx="1296144" cy="1964354"/>
          </a:xfrm>
        </p:grpSpPr>
        <p:grpSp>
          <p:nvGrpSpPr>
            <p:cNvPr id="55" name="Groupe 54"/>
            <p:cNvGrpSpPr/>
            <p:nvPr/>
          </p:nvGrpSpPr>
          <p:grpSpPr>
            <a:xfrm>
              <a:off x="399381" y="461430"/>
              <a:ext cx="1296144" cy="1604354"/>
              <a:chOff x="399381" y="461430"/>
              <a:chExt cx="1296144" cy="1604354"/>
            </a:xfrm>
          </p:grpSpPr>
          <p:sp>
            <p:nvSpPr>
              <p:cNvPr id="7" name="Pentagone 6"/>
              <p:cNvSpPr/>
              <p:nvPr/>
            </p:nvSpPr>
            <p:spPr>
              <a:xfrm>
                <a:off x="399381" y="627534"/>
                <a:ext cx="1296144" cy="143825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Share-Regular" pitchFamily="50" charset="0"/>
                  </a:rPr>
                  <a:t>Content </a:t>
                </a:r>
                <a:r>
                  <a:rPr lang="fr-FR" dirty="0" err="1" smtClean="0">
                    <a:latin typeface="Share-Regular" pitchFamily="50" charset="0"/>
                  </a:rPr>
                  <a:t>Creation</a:t>
                </a:r>
                <a:endParaRPr lang="fr-FR" dirty="0" smtClean="0">
                  <a:latin typeface="Share-Regular" pitchFamily="50" charset="0"/>
                </a:endParaRPr>
              </a:p>
              <a:p>
                <a:pPr algn="ctr"/>
                <a:r>
                  <a:rPr lang="fr-FR" dirty="0" smtClean="0">
                    <a:latin typeface="Share-Regular" pitchFamily="50" charset="0"/>
                  </a:rPr>
                  <a:t>(V.0)</a:t>
                </a:r>
                <a:endParaRPr lang="fr-FR" dirty="0">
                  <a:latin typeface="Share-Regular" pitchFamily="50" charset="0"/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937858" y="461430"/>
                <a:ext cx="582211" cy="5078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900" dirty="0" err="1" smtClean="0">
                    <a:latin typeface="Century Gothic" pitchFamily="34" charset="0"/>
                  </a:rPr>
                  <a:t>Create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smtClean="0">
                    <a:latin typeface="Century Gothic" pitchFamily="34" charset="0"/>
                  </a:rPr>
                  <a:t>Import</a:t>
                </a:r>
              </a:p>
              <a:p>
                <a:r>
                  <a:rPr lang="fr-FR" sz="900" dirty="0" err="1" smtClean="0">
                    <a:latin typeface="Century Gothic" pitchFamily="34" charset="0"/>
                  </a:rPr>
                  <a:t>Modify</a:t>
                </a:r>
                <a:endParaRPr lang="fr-FR" sz="900" dirty="0">
                  <a:latin typeface="Century Gothic" pitchFamily="34" charset="0"/>
                </a:endParaRPr>
              </a:p>
            </p:txBody>
          </p:sp>
        </p:grp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2503" y="1705784"/>
              <a:ext cx="624950" cy="720000"/>
            </a:xfrm>
            <a:prstGeom prst="rect">
              <a:avLst/>
            </a:prstGeom>
          </p:spPr>
        </p:pic>
      </p:grpSp>
      <p:grpSp>
        <p:nvGrpSpPr>
          <p:cNvPr id="62" name="Groupe 61"/>
          <p:cNvGrpSpPr/>
          <p:nvPr/>
        </p:nvGrpSpPr>
        <p:grpSpPr>
          <a:xfrm>
            <a:off x="1695525" y="51470"/>
            <a:ext cx="1656184" cy="2385749"/>
            <a:chOff x="1695525" y="51470"/>
            <a:chExt cx="1656184" cy="2385749"/>
          </a:xfrm>
        </p:grpSpPr>
        <p:grpSp>
          <p:nvGrpSpPr>
            <p:cNvPr id="56" name="Groupe 55"/>
            <p:cNvGrpSpPr/>
            <p:nvPr/>
          </p:nvGrpSpPr>
          <p:grpSpPr>
            <a:xfrm>
              <a:off x="1695525" y="51470"/>
              <a:ext cx="1656184" cy="2016224"/>
              <a:chOff x="1695525" y="51470"/>
              <a:chExt cx="1656184" cy="2016224"/>
            </a:xfrm>
          </p:grpSpPr>
          <p:sp>
            <p:nvSpPr>
              <p:cNvPr id="9" name="Chevron 8"/>
              <p:cNvSpPr/>
              <p:nvPr/>
            </p:nvSpPr>
            <p:spPr>
              <a:xfrm>
                <a:off x="1695525" y="627534"/>
                <a:ext cx="1656184" cy="1440160"/>
              </a:xfrm>
              <a:prstGeom prst="chevron">
                <a:avLst>
                  <a:gd name="adj" fmla="val 2743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smtClean="0">
                    <a:latin typeface="Share-Regular" pitchFamily="50" charset="0"/>
                  </a:rPr>
                  <a:t>Basic Proof</a:t>
                </a:r>
                <a:br>
                  <a:rPr lang="fr-FR" sz="1600" dirty="0" smtClean="0">
                    <a:latin typeface="Share-Regular" pitchFamily="50" charset="0"/>
                  </a:rPr>
                </a:br>
                <a:r>
                  <a:rPr lang="fr-FR" sz="1600" dirty="0" smtClean="0">
                    <a:latin typeface="Share-Regular" pitchFamily="50" charset="0"/>
                  </a:rPr>
                  <a:t>Reading</a:t>
                </a:r>
              </a:p>
              <a:p>
                <a:pPr algn="ctr"/>
                <a:r>
                  <a:rPr lang="fr-FR" sz="1600" dirty="0" smtClean="0">
                    <a:latin typeface="Share-Regular" pitchFamily="50" charset="0"/>
                  </a:rPr>
                  <a:t>(V.1)</a:t>
                </a:r>
                <a:endParaRPr lang="fr-FR" sz="1600" dirty="0">
                  <a:latin typeface="Share-Regular" pitchFamily="50" charset="0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2627784" y="51470"/>
                <a:ext cx="623889" cy="7848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900" dirty="0" err="1" smtClean="0">
                    <a:latin typeface="Century Gothic" pitchFamily="34" charset="0"/>
                  </a:rPr>
                  <a:t>Create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err="1" smtClean="0">
                    <a:latin typeface="Century Gothic" pitchFamily="34" charset="0"/>
                  </a:rPr>
                  <a:t>Modify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err="1" smtClean="0">
                    <a:latin typeface="Century Gothic" pitchFamily="34" charset="0"/>
                  </a:rPr>
                  <a:t>Delete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smtClean="0">
                    <a:latin typeface="Century Gothic" pitchFamily="34" charset="0"/>
                  </a:rPr>
                  <a:t>Archive</a:t>
                </a:r>
              </a:p>
              <a:p>
                <a:r>
                  <a:rPr lang="fr-FR" sz="900" dirty="0" smtClean="0">
                    <a:latin typeface="Century Gothic" pitchFamily="34" charset="0"/>
                  </a:rPr>
                  <a:t>Nothing</a:t>
                </a:r>
                <a:endParaRPr lang="fr-FR" sz="900" dirty="0">
                  <a:latin typeface="Century Gothic" pitchFamily="34" charset="0"/>
                </a:endParaRPr>
              </a:p>
            </p:txBody>
          </p:sp>
        </p:grp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717219"/>
              <a:ext cx="720000" cy="720000"/>
            </a:xfrm>
            <a:prstGeom prst="rect">
              <a:avLst/>
            </a:prstGeom>
          </p:spPr>
        </p:pic>
      </p:grpSp>
      <p:grpSp>
        <p:nvGrpSpPr>
          <p:cNvPr id="63" name="Groupe 62"/>
          <p:cNvGrpSpPr/>
          <p:nvPr/>
        </p:nvGrpSpPr>
        <p:grpSpPr>
          <a:xfrm>
            <a:off x="3351709" y="51470"/>
            <a:ext cx="1656184" cy="2337727"/>
            <a:chOff x="3351709" y="51470"/>
            <a:chExt cx="1656184" cy="2337727"/>
          </a:xfrm>
        </p:grpSpPr>
        <p:grpSp>
          <p:nvGrpSpPr>
            <p:cNvPr id="57" name="Groupe 56"/>
            <p:cNvGrpSpPr/>
            <p:nvPr/>
          </p:nvGrpSpPr>
          <p:grpSpPr>
            <a:xfrm>
              <a:off x="3351709" y="51470"/>
              <a:ext cx="1656184" cy="2016224"/>
              <a:chOff x="3351709" y="51470"/>
              <a:chExt cx="1656184" cy="2016224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3351709" y="627534"/>
                <a:ext cx="1656184" cy="1440160"/>
              </a:xfrm>
              <a:prstGeom prst="chevron">
                <a:avLst>
                  <a:gd name="adj" fmla="val 27435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err="1">
                    <a:latin typeface="Share-Regular" pitchFamily="50" charset="0"/>
                  </a:rPr>
                  <a:t>S</a:t>
                </a:r>
                <a:r>
                  <a:rPr lang="fr-FR" sz="1600" dirty="0" err="1" smtClean="0">
                    <a:latin typeface="Share-Regular" pitchFamily="50" charset="0"/>
                  </a:rPr>
                  <a:t>pecificProof</a:t>
                </a:r>
                <a:r>
                  <a:rPr lang="fr-FR" sz="1600" dirty="0" smtClean="0">
                    <a:latin typeface="Share-Regular" pitchFamily="50" charset="0"/>
                  </a:rPr>
                  <a:t/>
                </a:r>
                <a:br>
                  <a:rPr lang="fr-FR" sz="1600" dirty="0" smtClean="0">
                    <a:latin typeface="Share-Regular" pitchFamily="50" charset="0"/>
                  </a:rPr>
                </a:br>
                <a:r>
                  <a:rPr lang="fr-FR" sz="1600" dirty="0" smtClean="0">
                    <a:latin typeface="Share-Regular" pitchFamily="50" charset="0"/>
                  </a:rPr>
                  <a:t>Reading</a:t>
                </a:r>
              </a:p>
              <a:p>
                <a:pPr algn="ctr"/>
                <a:r>
                  <a:rPr lang="fr-FR" sz="1600" dirty="0" smtClean="0">
                    <a:latin typeface="Share-Regular" pitchFamily="50" charset="0"/>
                  </a:rPr>
                  <a:t>(V.2)</a:t>
                </a:r>
                <a:endParaRPr lang="fr-FR" sz="1600" dirty="0">
                  <a:latin typeface="Share-Regular" pitchFamily="50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4283042" y="51470"/>
                <a:ext cx="623889" cy="7848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900" dirty="0" err="1" smtClean="0">
                    <a:latin typeface="Century Gothic" pitchFamily="34" charset="0"/>
                  </a:rPr>
                  <a:t>Create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err="1" smtClean="0">
                    <a:latin typeface="Century Gothic" pitchFamily="34" charset="0"/>
                  </a:rPr>
                  <a:t>Modify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err="1" smtClean="0">
                    <a:latin typeface="Century Gothic" pitchFamily="34" charset="0"/>
                  </a:rPr>
                  <a:t>Delete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smtClean="0">
                    <a:latin typeface="Century Gothic" pitchFamily="34" charset="0"/>
                  </a:rPr>
                  <a:t>Archive</a:t>
                </a:r>
              </a:p>
              <a:p>
                <a:r>
                  <a:rPr lang="fr-FR" sz="900" dirty="0" smtClean="0">
                    <a:latin typeface="Century Gothic" pitchFamily="34" charset="0"/>
                  </a:rPr>
                  <a:t>Nothing</a:t>
                </a:r>
                <a:endParaRPr lang="fr-FR" sz="900" dirty="0">
                  <a:latin typeface="Century Gothic" pitchFamily="34" charset="0"/>
                </a:endParaRPr>
              </a:p>
            </p:txBody>
          </p:sp>
        </p:grp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376" y="1669197"/>
              <a:ext cx="720000" cy="720000"/>
            </a:xfrm>
            <a:prstGeom prst="rect">
              <a:avLst/>
            </a:prstGeom>
          </p:spPr>
        </p:pic>
      </p:grpSp>
      <p:grpSp>
        <p:nvGrpSpPr>
          <p:cNvPr id="1024" name="Groupe 1023"/>
          <p:cNvGrpSpPr/>
          <p:nvPr/>
        </p:nvGrpSpPr>
        <p:grpSpPr>
          <a:xfrm>
            <a:off x="5079901" y="58728"/>
            <a:ext cx="1656184" cy="2296918"/>
            <a:chOff x="5079901" y="58728"/>
            <a:chExt cx="1656184" cy="2296918"/>
          </a:xfrm>
        </p:grpSpPr>
        <p:grpSp>
          <p:nvGrpSpPr>
            <p:cNvPr id="58" name="Groupe 57"/>
            <p:cNvGrpSpPr/>
            <p:nvPr/>
          </p:nvGrpSpPr>
          <p:grpSpPr>
            <a:xfrm>
              <a:off x="5079901" y="58728"/>
              <a:ext cx="1656184" cy="2008966"/>
              <a:chOff x="5079901" y="58728"/>
              <a:chExt cx="1656184" cy="2008966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5079901" y="627534"/>
                <a:ext cx="1656184" cy="1440160"/>
              </a:xfrm>
              <a:prstGeom prst="chevron">
                <a:avLst>
                  <a:gd name="adj" fmla="val 2743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err="1" smtClean="0">
                    <a:latin typeface="Share-Regular" pitchFamily="50" charset="0"/>
                  </a:rPr>
                  <a:t>Technical</a:t>
                </a:r>
                <a:r>
                  <a:rPr lang="fr-FR" sz="1400" dirty="0" smtClean="0">
                    <a:latin typeface="Share-Regular" pitchFamily="50" charset="0"/>
                  </a:rPr>
                  <a:t/>
                </a:r>
                <a:br>
                  <a:rPr lang="fr-FR" sz="1400" dirty="0" smtClean="0">
                    <a:latin typeface="Share-Regular" pitchFamily="50" charset="0"/>
                  </a:rPr>
                </a:br>
                <a:r>
                  <a:rPr lang="fr-FR" sz="1400" dirty="0" smtClean="0">
                    <a:latin typeface="Share-Regular" pitchFamily="50" charset="0"/>
                  </a:rPr>
                  <a:t>Proof</a:t>
                </a:r>
                <a:br>
                  <a:rPr lang="fr-FR" sz="1400" dirty="0" smtClean="0">
                    <a:latin typeface="Share-Regular" pitchFamily="50" charset="0"/>
                  </a:rPr>
                </a:br>
                <a:r>
                  <a:rPr lang="fr-FR" sz="1400" dirty="0" smtClean="0">
                    <a:latin typeface="Share-Regular" pitchFamily="50" charset="0"/>
                  </a:rPr>
                  <a:t>Reading</a:t>
                </a:r>
              </a:p>
              <a:p>
                <a:pPr algn="ctr"/>
                <a:r>
                  <a:rPr lang="fr-FR" sz="1400" dirty="0" smtClean="0">
                    <a:latin typeface="Share-Regular" pitchFamily="50" charset="0"/>
                  </a:rPr>
                  <a:t>(V.4)</a:t>
                </a:r>
                <a:endParaRPr lang="fr-FR" sz="1400" dirty="0">
                  <a:latin typeface="Share-Regular" pitchFamily="50" charset="0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5921667" y="58728"/>
                <a:ext cx="623889" cy="7848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900" dirty="0" err="1" smtClean="0">
                    <a:latin typeface="Century Gothic" pitchFamily="34" charset="0"/>
                  </a:rPr>
                  <a:t>Create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err="1" smtClean="0">
                    <a:latin typeface="Century Gothic" pitchFamily="34" charset="0"/>
                  </a:rPr>
                  <a:t>Modify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err="1" smtClean="0">
                    <a:latin typeface="Century Gothic" pitchFamily="34" charset="0"/>
                  </a:rPr>
                  <a:t>Delete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smtClean="0">
                    <a:latin typeface="Century Gothic" pitchFamily="34" charset="0"/>
                  </a:rPr>
                  <a:t>Archive</a:t>
                </a:r>
              </a:p>
              <a:p>
                <a:r>
                  <a:rPr lang="fr-FR" sz="900" dirty="0" smtClean="0">
                    <a:latin typeface="Century Gothic" pitchFamily="34" charset="0"/>
                  </a:rPr>
                  <a:t>Nothing</a:t>
                </a:r>
                <a:endParaRPr lang="fr-FR" sz="900" dirty="0">
                  <a:latin typeface="Century Gothic" pitchFamily="34" charset="0"/>
                </a:endParaRPr>
              </a:p>
            </p:txBody>
          </p:sp>
        </p:grp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993" y="1635646"/>
              <a:ext cx="720000" cy="720000"/>
            </a:xfrm>
            <a:prstGeom prst="rect">
              <a:avLst/>
            </a:prstGeom>
          </p:spPr>
        </p:pic>
      </p:grpSp>
      <p:grpSp>
        <p:nvGrpSpPr>
          <p:cNvPr id="1025" name="Groupe 1024"/>
          <p:cNvGrpSpPr/>
          <p:nvPr/>
        </p:nvGrpSpPr>
        <p:grpSpPr>
          <a:xfrm>
            <a:off x="6808093" y="123478"/>
            <a:ext cx="1728192" cy="2208453"/>
            <a:chOff x="6808093" y="123478"/>
            <a:chExt cx="1728192" cy="2208453"/>
          </a:xfrm>
        </p:grpSpPr>
        <p:grpSp>
          <p:nvGrpSpPr>
            <p:cNvPr id="59" name="Groupe 58"/>
            <p:cNvGrpSpPr/>
            <p:nvPr/>
          </p:nvGrpSpPr>
          <p:grpSpPr>
            <a:xfrm>
              <a:off x="6808093" y="123478"/>
              <a:ext cx="1728192" cy="1942306"/>
              <a:chOff x="6808093" y="123478"/>
              <a:chExt cx="1728192" cy="1942306"/>
            </a:xfrm>
          </p:grpSpPr>
          <p:sp>
            <p:nvSpPr>
              <p:cNvPr id="13" name="Chevron 12"/>
              <p:cNvSpPr/>
              <p:nvPr/>
            </p:nvSpPr>
            <p:spPr>
              <a:xfrm>
                <a:off x="6808093" y="625624"/>
                <a:ext cx="1728192" cy="1440160"/>
              </a:xfrm>
              <a:prstGeom prst="chevron">
                <a:avLst>
                  <a:gd name="adj" fmla="val 27435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latin typeface="Share-Regular" pitchFamily="50" charset="0"/>
                  </a:rPr>
                  <a:t>Live</a:t>
                </a:r>
                <a:br>
                  <a:rPr lang="fr-FR" sz="1400" dirty="0" smtClean="0">
                    <a:latin typeface="Share-Regular" pitchFamily="50" charset="0"/>
                  </a:rPr>
                </a:br>
                <a:r>
                  <a:rPr lang="fr-FR" sz="1400" dirty="0" err="1" smtClean="0">
                    <a:latin typeface="Share-Regular" pitchFamily="50" charset="0"/>
                  </a:rPr>
                  <a:t>publishing</a:t>
                </a:r>
                <a:endParaRPr lang="fr-FR" sz="1400" dirty="0" smtClean="0">
                  <a:latin typeface="Share-Regular" pitchFamily="50" charset="0"/>
                </a:endParaRPr>
              </a:p>
              <a:p>
                <a:pPr algn="ctr"/>
                <a:r>
                  <a:rPr lang="fr-FR" sz="1400" dirty="0" smtClean="0">
                    <a:latin typeface="Share-Regular" pitchFamily="50" charset="0"/>
                  </a:rPr>
                  <a:t>(V.5)</a:t>
                </a:r>
                <a:endParaRPr lang="fr-FR" sz="1400" dirty="0">
                  <a:latin typeface="Share-Regular" pitchFamily="50" charset="0"/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7884368" y="123478"/>
                <a:ext cx="623889" cy="7848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900" dirty="0" err="1" smtClean="0">
                    <a:latin typeface="Century Gothic" pitchFamily="34" charset="0"/>
                  </a:rPr>
                  <a:t>Delete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err="1" smtClean="0">
                    <a:latin typeface="Century Gothic" pitchFamily="34" charset="0"/>
                  </a:rPr>
                  <a:t>Hide</a:t>
                </a:r>
                <a:endParaRPr lang="fr-FR" sz="900" dirty="0" smtClean="0">
                  <a:latin typeface="Century Gothic" pitchFamily="34" charset="0"/>
                </a:endParaRPr>
              </a:p>
              <a:p>
                <a:r>
                  <a:rPr lang="fr-FR" sz="900" dirty="0" smtClean="0">
                    <a:latin typeface="Century Gothic" pitchFamily="34" charset="0"/>
                  </a:rPr>
                  <a:t>Archive</a:t>
                </a:r>
              </a:p>
              <a:p>
                <a:r>
                  <a:rPr lang="fr-FR" sz="900" dirty="0" smtClean="0">
                    <a:latin typeface="Century Gothic" pitchFamily="34" charset="0"/>
                  </a:rPr>
                  <a:t>Forget</a:t>
                </a:r>
              </a:p>
              <a:p>
                <a:r>
                  <a:rPr lang="fr-FR" sz="900" dirty="0" smtClean="0">
                    <a:latin typeface="Century Gothic" pitchFamily="34" charset="0"/>
                  </a:rPr>
                  <a:t>Nothing</a:t>
                </a:r>
                <a:endParaRPr lang="fr-FR" sz="900" dirty="0">
                  <a:latin typeface="Century Gothic" pitchFamily="34" charset="0"/>
                </a:endParaRPr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01772" y="1611931"/>
              <a:ext cx="726612" cy="720000"/>
            </a:xfrm>
            <a:prstGeom prst="rect">
              <a:avLst/>
            </a:prstGeom>
          </p:spPr>
        </p:pic>
      </p:grpSp>
      <p:sp>
        <p:nvSpPr>
          <p:cNvPr id="64" name="Titre 1"/>
          <p:cNvSpPr txBox="1">
            <a:spLocks/>
          </p:cNvSpPr>
          <p:nvPr/>
        </p:nvSpPr>
        <p:spPr>
          <a:xfrm>
            <a:off x="5058208" y="4353646"/>
            <a:ext cx="4037196" cy="4419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 err="1" smtClean="0">
                <a:latin typeface="Share-Regular" pitchFamily="50" charset="0"/>
              </a:rPr>
              <a:t>Only</a:t>
            </a:r>
            <a:r>
              <a:rPr lang="fr-FR" sz="2000" dirty="0" smtClean="0">
                <a:latin typeface="Share-Regular" pitchFamily="50" charset="0"/>
              </a:rPr>
              <a:t> 1st and last </a:t>
            </a:r>
            <a:r>
              <a:rPr lang="fr-FR" sz="2000" dirty="0" err="1" smtClean="0">
                <a:latin typeface="Share-Regular" pitchFamily="50" charset="0"/>
              </a:rPr>
              <a:t>step</a:t>
            </a:r>
            <a:r>
              <a:rPr lang="fr-FR" sz="2000" dirty="0" smtClean="0">
                <a:latin typeface="Share-Regular" pitchFamily="50" charset="0"/>
              </a:rPr>
              <a:t> are </a:t>
            </a:r>
            <a:r>
              <a:rPr lang="fr-FR" sz="2000" dirty="0" err="1" smtClean="0">
                <a:latin typeface="Share-Regular" pitchFamily="50" charset="0"/>
              </a:rPr>
              <a:t>mandatory</a:t>
            </a:r>
            <a:endParaRPr lang="fr-FR" sz="2000" dirty="0">
              <a:latin typeface="Share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5" grpId="0" animBg="1"/>
      <p:bldP spid="27" grpId="0" animBg="1"/>
      <p:bldP spid="30" grpId="0" animBg="1"/>
      <p:bldP spid="38" grpId="0"/>
      <p:bldP spid="39" grpId="0"/>
      <p:bldP spid="40" grpId="0"/>
      <p:bldP spid="41" grpId="0"/>
      <p:bldP spid="42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1540" y="1203598"/>
            <a:ext cx="8280921" cy="707886"/>
          </a:xfrm>
        </p:spPr>
        <p:txBody>
          <a:bodyPr/>
          <a:lstStyle/>
          <a:p>
            <a:r>
              <a:rPr lang="fr-FR" dirty="0" smtClean="0">
                <a:latin typeface="Share-Regular" pitchFamily="50" charset="0"/>
              </a:rPr>
              <a:t>Action = </a:t>
            </a:r>
            <a:r>
              <a:rPr lang="fr-FR" dirty="0" err="1" smtClean="0">
                <a:latin typeface="Share-Regular" pitchFamily="50" charset="0"/>
              </a:rPr>
              <a:t>consequences</a:t>
            </a:r>
            <a:endParaRPr lang="fr-FR" dirty="0">
              <a:latin typeface="Share-Regular" pitchFamily="50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31540" y="1995687"/>
            <a:ext cx="8280921" cy="338554"/>
          </a:xfrm>
        </p:spPr>
        <p:txBody>
          <a:bodyPr/>
          <a:lstStyle/>
          <a:p>
            <a:r>
              <a:rPr lang="fr-FR" dirty="0" err="1" smtClean="0">
                <a:latin typeface="Share-Regular" pitchFamily="50" charset="0"/>
              </a:rPr>
              <a:t>Practical</a:t>
            </a:r>
            <a:r>
              <a:rPr lang="fr-FR" dirty="0" smtClean="0">
                <a:latin typeface="Share-Regular" pitchFamily="50" charset="0"/>
              </a:rPr>
              <a:t> </a:t>
            </a:r>
            <a:r>
              <a:rPr lang="fr-FR" dirty="0" err="1" smtClean="0">
                <a:latin typeface="Share-Regular" pitchFamily="50" charset="0"/>
              </a:rPr>
              <a:t>consequences</a:t>
            </a:r>
            <a:r>
              <a:rPr lang="fr-FR" dirty="0" smtClean="0">
                <a:latin typeface="Share-Regular" pitchFamily="50" charset="0"/>
              </a:rPr>
              <a:t> of the concept</a:t>
            </a:r>
            <a:endParaRPr lang="fr-FR" dirty="0">
              <a:latin typeface="Share-Regular" pitchFamily="50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5" name="Rectangle 4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3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979712" y="843558"/>
            <a:ext cx="6984777" cy="345638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hare-Regular" pitchFamily="50" charset="0"/>
              </a:rPr>
              <a:t>All content </a:t>
            </a:r>
            <a:r>
              <a:rPr lang="fr-FR" sz="2000" dirty="0" err="1" smtClean="0">
                <a:latin typeface="Share-Regular" pitchFamily="50" charset="0"/>
              </a:rPr>
              <a:t>is</a:t>
            </a:r>
            <a:r>
              <a:rPr lang="fr-FR" sz="2000" dirty="0" smtClean="0">
                <a:latin typeface="Share-Regular" pitchFamily="50" charset="0"/>
              </a:rPr>
              <a:t> </a:t>
            </a:r>
            <a:r>
              <a:rPr lang="fr-FR" sz="2000" dirty="0" err="1" smtClean="0">
                <a:latin typeface="Share-Regular" pitchFamily="50" charset="0"/>
              </a:rPr>
              <a:t>subject</a:t>
            </a:r>
            <a:r>
              <a:rPr lang="fr-FR" sz="2000" dirty="0" smtClean="0">
                <a:latin typeface="Share-Regular" pitchFamily="50" charset="0"/>
              </a:rPr>
              <a:t> to transformation (validation, </a:t>
            </a:r>
            <a:r>
              <a:rPr lang="fr-FR" sz="2000" dirty="0" err="1" smtClean="0">
                <a:latin typeface="Share-Regular" pitchFamily="50" charset="0"/>
              </a:rPr>
              <a:t>edition</a:t>
            </a:r>
            <a:r>
              <a:rPr lang="fr-FR" sz="2000" dirty="0" smtClean="0">
                <a:latin typeface="Share-Regular" pitchFamily="50" charset="0"/>
              </a:rPr>
              <a:t>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Share-Regular" pitchFamily="50" charset="0"/>
              </a:rPr>
              <a:t>Classic</a:t>
            </a:r>
            <a:r>
              <a:rPr lang="fr-FR" sz="1800" dirty="0" smtClean="0">
                <a:latin typeface="Share-Regular" pitchFamily="50" charset="0"/>
              </a:rPr>
              <a:t> content (</a:t>
            </a:r>
            <a:r>
              <a:rPr lang="fr-FR" sz="1800" dirty="0" err="1" smtClean="0">
                <a:latin typeface="Share-Regular" pitchFamily="50" charset="0"/>
              </a:rPr>
              <a:t>text</a:t>
            </a:r>
            <a:r>
              <a:rPr lang="fr-FR" sz="1800" dirty="0" smtClean="0">
                <a:latin typeface="Share-Regular" pitchFamily="50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Share-Regular" pitchFamily="50" charset="0"/>
              </a:rPr>
              <a:t>Design / Accessible content</a:t>
            </a:r>
            <a:br>
              <a:rPr lang="fr-FR" sz="1800" dirty="0" smtClean="0">
                <a:latin typeface="Share-Regular" pitchFamily="50" charset="0"/>
              </a:rPr>
            </a:br>
            <a:endParaRPr lang="fr-FR" sz="1800" dirty="0">
              <a:latin typeface="Share-Regular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Share-Regular" pitchFamily="50" charset="0"/>
              </a:rPr>
              <a:t>Step</a:t>
            </a:r>
            <a:r>
              <a:rPr lang="fr-FR" sz="2000" dirty="0" smtClean="0">
                <a:latin typeface="Share-Regular" pitchFamily="50" charset="0"/>
              </a:rPr>
              <a:t> to </a:t>
            </a:r>
            <a:r>
              <a:rPr lang="fr-FR" sz="2000" dirty="0" err="1" smtClean="0">
                <a:latin typeface="Share-Regular" pitchFamily="50" charset="0"/>
              </a:rPr>
              <a:t>step</a:t>
            </a:r>
            <a:r>
              <a:rPr lang="fr-FR" sz="2000" dirty="0" smtClean="0">
                <a:latin typeface="Share-Regular" pitchFamily="50" charset="0"/>
              </a:rPr>
              <a:t> workflow Vs. Multi-</a:t>
            </a:r>
            <a:r>
              <a:rPr lang="fr-FR" sz="2000" dirty="0" err="1" smtClean="0">
                <a:latin typeface="Share-Regular" pitchFamily="50" charset="0"/>
              </a:rPr>
              <a:t>steps</a:t>
            </a:r>
            <a:r>
              <a:rPr lang="fr-FR" sz="2000" dirty="0" smtClean="0">
                <a:latin typeface="Share-Regular" pitchFamily="50" charset="0"/>
              </a:rPr>
              <a:t> workflow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Share-Regular" pitchFamily="50" charset="0"/>
              </a:rPr>
              <a:t>Offer</a:t>
            </a:r>
            <a:r>
              <a:rPr lang="fr-FR" sz="1800" dirty="0" smtClean="0">
                <a:latin typeface="Share-Regular" pitchFamily="50" charset="0"/>
              </a:rPr>
              <a:t> the </a:t>
            </a:r>
            <a:r>
              <a:rPr lang="fr-FR" sz="1800" dirty="0" err="1" smtClean="0">
                <a:latin typeface="Share-Regular" pitchFamily="50" charset="0"/>
              </a:rPr>
              <a:t>possibility</a:t>
            </a:r>
            <a:r>
              <a:rPr lang="fr-FR" sz="1800" dirty="0" smtClean="0">
                <a:latin typeface="Share-Regular" pitchFamily="50" charset="0"/>
              </a:rPr>
              <a:t> to cross </a:t>
            </a:r>
            <a:r>
              <a:rPr lang="fr-FR" sz="1800" dirty="0" err="1" smtClean="0">
                <a:latin typeface="Share-Regular" pitchFamily="50" charset="0"/>
              </a:rPr>
              <a:t>borders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within</a:t>
            </a:r>
            <a:r>
              <a:rPr lang="fr-FR" sz="1800" dirty="0" smtClean="0">
                <a:latin typeface="Share-Regular" pitchFamily="50" charset="0"/>
              </a:rPr>
              <a:t> a certain </a:t>
            </a:r>
            <a:r>
              <a:rPr lang="fr-FR" sz="1800" dirty="0" err="1" smtClean="0">
                <a:latin typeface="Share-Regular" pitchFamily="50" charset="0"/>
              </a:rPr>
              <a:t>space</a:t>
            </a:r>
            <a:r>
              <a:rPr lang="fr-FR" sz="1800" dirty="0" smtClean="0">
                <a:latin typeface="Share-Regular" pitchFamily="50" charset="0"/>
              </a:rPr>
              <a:t> (site section, site </a:t>
            </a:r>
            <a:r>
              <a:rPr lang="fr-FR" sz="1800" dirty="0" err="1" smtClean="0">
                <a:latin typeface="Share-Regular" pitchFamily="50" charset="0"/>
              </a:rPr>
              <a:t>functionality</a:t>
            </a:r>
            <a:r>
              <a:rPr lang="fr-FR" sz="1800" dirty="0" smtClean="0">
                <a:latin typeface="Share-Regular" pitchFamily="50" charset="0"/>
              </a:rPr>
              <a:t> ?)</a:t>
            </a:r>
            <a:br>
              <a:rPr lang="fr-FR" sz="1800" dirty="0" smtClean="0">
                <a:latin typeface="Share-Regular" pitchFamily="50" charset="0"/>
              </a:rPr>
            </a:br>
            <a:endParaRPr lang="fr-FR" sz="1800" dirty="0" smtClean="0">
              <a:latin typeface="Share-Regular" pitchFamily="50" charset="0"/>
            </a:endParaRPr>
          </a:p>
          <a:p>
            <a:pPr marL="3429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Share-Regular" pitchFamily="50" charset="0"/>
              </a:rPr>
              <a:t>Content </a:t>
            </a:r>
            <a:r>
              <a:rPr lang="fr-FR" sz="2000" dirty="0" err="1" smtClean="0">
                <a:solidFill>
                  <a:schemeClr val="tx1"/>
                </a:solidFill>
                <a:latin typeface="Share-Regular" pitchFamily="50" charset="0"/>
              </a:rPr>
              <a:t>Ownership</a:t>
            </a:r>
            <a:endParaRPr lang="fr-FR" sz="2000" dirty="0" smtClean="0">
              <a:solidFill>
                <a:schemeClr val="tx1"/>
              </a:solidFill>
              <a:latin typeface="Share-Regular" pitchFamily="50" charset="0"/>
            </a:endParaRPr>
          </a:p>
          <a:p>
            <a:pPr marL="742950" lvl="2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Share-Regular" pitchFamily="50" charset="0"/>
              </a:rPr>
              <a:t>What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makes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you</a:t>
            </a:r>
            <a:r>
              <a:rPr lang="fr-FR" sz="1800" dirty="0" smtClean="0">
                <a:latin typeface="Share-Regular" pitchFamily="50" charset="0"/>
              </a:rPr>
              <a:t> a content </a:t>
            </a:r>
            <a:r>
              <a:rPr lang="fr-FR" sz="1800" dirty="0" err="1">
                <a:latin typeface="Share-Regular" pitchFamily="50" charset="0"/>
              </a:rPr>
              <a:t>o</a:t>
            </a:r>
            <a:r>
              <a:rPr lang="fr-FR" sz="1800" dirty="0" err="1" smtClean="0">
                <a:latin typeface="Share-Regular" pitchFamily="50" charset="0"/>
              </a:rPr>
              <a:t>wner</a:t>
            </a:r>
            <a:r>
              <a:rPr lang="fr-FR" sz="1800" dirty="0" smtClean="0">
                <a:latin typeface="Share-Regular" pitchFamily="50" charset="0"/>
              </a:rPr>
              <a:t> ?</a:t>
            </a:r>
          </a:p>
          <a:p>
            <a:pPr marL="1200150" lvl="3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Share-Regular" pitchFamily="50" charset="0"/>
              </a:rPr>
              <a:t>« I </a:t>
            </a:r>
            <a:r>
              <a:rPr lang="fr-FR" sz="1800" dirty="0" err="1" smtClean="0">
                <a:latin typeface="Share-Regular" pitchFamily="50" charset="0"/>
              </a:rPr>
              <a:t>created</a:t>
            </a:r>
            <a:r>
              <a:rPr lang="fr-FR" sz="1800" dirty="0" smtClean="0">
                <a:latin typeface="Share-Regular" pitchFamily="50" charset="0"/>
              </a:rPr>
              <a:t> content »</a:t>
            </a:r>
          </a:p>
          <a:p>
            <a:pPr marL="1200150" lvl="3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Share-Regular" pitchFamily="50" charset="0"/>
              </a:rPr>
              <a:t>« </a:t>
            </a:r>
            <a:r>
              <a:rPr lang="fr-FR" sz="1800" dirty="0" err="1" smtClean="0">
                <a:latin typeface="Share-Regular" pitchFamily="50" charset="0"/>
              </a:rPr>
              <a:t>I’m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legally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responsible</a:t>
            </a:r>
            <a:r>
              <a:rPr lang="fr-FR" sz="1800" dirty="0" smtClean="0">
                <a:latin typeface="Share-Regular" pitchFamily="50" charset="0"/>
              </a:rPr>
              <a:t> for </a:t>
            </a:r>
            <a:r>
              <a:rPr lang="fr-FR" sz="1800" dirty="0" err="1" smtClean="0">
                <a:latin typeface="Share-Regular" pitchFamily="50" charset="0"/>
              </a:rPr>
              <a:t>it</a:t>
            </a:r>
            <a:r>
              <a:rPr lang="fr-FR" sz="1800" dirty="0" smtClean="0">
                <a:latin typeface="Share-Regular" pitchFamily="50" charset="0"/>
              </a:rPr>
              <a:t> »</a:t>
            </a:r>
          </a:p>
          <a:p>
            <a:pPr marL="1200150" lvl="3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Share-Regular" pitchFamily="50" charset="0"/>
              </a:rPr>
              <a:t>« </a:t>
            </a:r>
            <a:r>
              <a:rPr lang="fr-FR" sz="1800" dirty="0" err="1">
                <a:latin typeface="Share-Regular" pitchFamily="50" charset="0"/>
              </a:rPr>
              <a:t>A</a:t>
            </a:r>
            <a:r>
              <a:rPr lang="fr-FR" sz="1800" dirty="0" err="1" smtClean="0">
                <a:latin typeface="Share-Regular" pitchFamily="50" charset="0"/>
              </a:rPr>
              <a:t>ny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other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reason</a:t>
            </a:r>
            <a:r>
              <a:rPr lang="fr-FR" sz="1800" dirty="0" smtClean="0">
                <a:latin typeface="Share-Regular" pitchFamily="50" charset="0"/>
              </a:rPr>
              <a:t> » – T.B. </a:t>
            </a:r>
            <a:r>
              <a:rPr lang="fr-FR" sz="1800" dirty="0" err="1" smtClean="0">
                <a:latin typeface="Share-Regular" pitchFamily="50" charset="0"/>
              </a:rPr>
              <a:t>defined</a:t>
            </a:r>
            <a:endParaRPr lang="fr-FR" sz="1800" dirty="0" smtClean="0">
              <a:latin typeface="Share-Regular" pitchFamily="50" charset="0"/>
            </a:endParaRPr>
          </a:p>
          <a:p>
            <a:pPr marL="742950" lvl="2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Share-Regular" pitchFamily="50" charset="0"/>
              </a:rPr>
              <a:t>Prove</a:t>
            </a:r>
            <a:r>
              <a:rPr lang="fr-FR" sz="1800" dirty="0" smtClean="0">
                <a:latin typeface="Share-Regular" pitchFamily="50" charset="0"/>
              </a:rPr>
              <a:t> </a:t>
            </a:r>
            <a:r>
              <a:rPr lang="fr-FR" sz="1800" dirty="0" err="1" smtClean="0">
                <a:latin typeface="Share-Regular" pitchFamily="50" charset="0"/>
              </a:rPr>
              <a:t>it</a:t>
            </a:r>
            <a:r>
              <a:rPr lang="fr-FR" sz="1800" dirty="0" smtClean="0">
                <a:latin typeface="Share-Regular" pitchFamily="50" charset="0"/>
              </a:rPr>
              <a:t> ! </a:t>
            </a:r>
          </a:p>
          <a:p>
            <a:pPr marL="742950" lvl="2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r-FR" sz="1800" dirty="0">
              <a:latin typeface="Share-Regular" pitchFamily="50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>
                <a:latin typeface="Share-Regular" pitchFamily="50" charset="0"/>
              </a:rPr>
              <a:t>Consequences</a:t>
            </a:r>
            <a:r>
              <a:rPr lang="fr-FR" dirty="0" smtClean="0">
                <a:latin typeface="Share-Regular" pitchFamily="50" charset="0"/>
              </a:rPr>
              <a:t> - 1</a:t>
            </a:r>
            <a:endParaRPr lang="fr-FR" dirty="0">
              <a:latin typeface="Share-Regular" pitchFamily="50" charset="0"/>
            </a:endParaRPr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2" r="34852"/>
          <a:stretch>
            <a:fillRect/>
          </a:stretch>
        </p:blipFill>
        <p:spPr/>
      </p:pic>
      <p:grpSp>
        <p:nvGrpSpPr>
          <p:cNvPr id="5" name="Groupe 4"/>
          <p:cNvGrpSpPr/>
          <p:nvPr/>
        </p:nvGrpSpPr>
        <p:grpSpPr>
          <a:xfrm>
            <a:off x="0" y="4731990"/>
            <a:ext cx="9144000" cy="411510"/>
            <a:chOff x="0" y="4731990"/>
            <a:chExt cx="9144000" cy="411510"/>
          </a:xfrm>
        </p:grpSpPr>
        <p:sp>
          <p:nvSpPr>
            <p:cNvPr id="6" name="Rectangle 5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789168"/>
              <a:ext cx="1211036" cy="29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31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Content </a:t>
            </a:r>
            <a:r>
              <a:rPr lang="fr-FR" dirty="0" err="1" smtClean="0"/>
              <a:t>Ownership</a:t>
            </a:r>
            <a:r>
              <a:rPr lang="fr-FR" dirty="0" smtClean="0"/>
              <a:t> in </a:t>
            </a:r>
            <a:r>
              <a:rPr lang="fr-FR" dirty="0" err="1" smtClean="0"/>
              <a:t>law</a:t>
            </a:r>
            <a:endParaRPr lang="fr-FR" dirty="0" smtClean="0"/>
          </a:p>
          <a:p>
            <a:r>
              <a:rPr lang="fr-FR" dirty="0" smtClean="0"/>
              <a:t>C.O &amp; </a:t>
            </a:r>
            <a:r>
              <a:rPr lang="fr-FR" dirty="0" err="1" smtClean="0"/>
              <a:t>Reuse</a:t>
            </a:r>
            <a:r>
              <a:rPr lang="fr-FR" dirty="0" smtClean="0"/>
              <a:t> of content</a:t>
            </a:r>
          </a:p>
          <a:p>
            <a:r>
              <a:rPr lang="fr-FR" dirty="0" smtClean="0"/>
              <a:t>C.O and </a:t>
            </a:r>
            <a:r>
              <a:rPr lang="fr-FR" dirty="0" err="1" smtClean="0"/>
              <a:t>ownership</a:t>
            </a:r>
            <a:r>
              <a:rPr lang="fr-FR" dirty="0" smtClean="0"/>
              <a:t> transfert</a:t>
            </a:r>
          </a:p>
          <a:p>
            <a:r>
              <a:rPr lang="fr-FR" dirty="0" smtClean="0"/>
              <a:t>C.O &amp; Proof concept</a:t>
            </a:r>
          </a:p>
          <a:p>
            <a:r>
              <a:rPr lang="fr-FR" dirty="0" smtClean="0"/>
              <a:t>C.O &amp; </a:t>
            </a:r>
            <a:r>
              <a:rPr lang="fr-FR" dirty="0" err="1" smtClean="0"/>
              <a:t>Roles</a:t>
            </a:r>
            <a:r>
              <a:rPr lang="fr-FR" dirty="0" smtClean="0"/>
              <a:t> : leadership/planning/</a:t>
            </a:r>
            <a:r>
              <a:rPr lang="fr-FR" dirty="0" err="1" smtClean="0"/>
              <a:t>development</a:t>
            </a:r>
            <a:r>
              <a:rPr lang="fr-FR" dirty="0" smtClean="0"/>
              <a:t>/content </a:t>
            </a:r>
            <a:r>
              <a:rPr lang="fr-FR" dirty="0" err="1" smtClean="0"/>
              <a:t>creators</a:t>
            </a:r>
            <a:r>
              <a:rPr lang="fr-FR" smtClean="0"/>
              <a:t>/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Content </a:t>
            </a:r>
            <a:r>
              <a:rPr lang="fr-FR" dirty="0" err="1" smtClean="0"/>
              <a:t>Ownership</a:t>
            </a:r>
            <a:r>
              <a:rPr lang="fr-FR" dirty="0" smtClean="0"/>
              <a:t> Notes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3" r="35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393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odifrance-Modele_de_presentation">
  <a:themeElements>
    <a:clrScheme name="Sodifrance">
      <a:dk1>
        <a:srgbClr val="576B80"/>
      </a:dk1>
      <a:lt1>
        <a:srgbClr val="FFFFFF"/>
      </a:lt1>
      <a:dk2>
        <a:srgbClr val="C5062F"/>
      </a:dk2>
      <a:lt2>
        <a:srgbClr val="FFFFFF"/>
      </a:lt2>
      <a:accent1>
        <a:srgbClr val="5F94BD"/>
      </a:accent1>
      <a:accent2>
        <a:srgbClr val="956582"/>
      </a:accent2>
      <a:accent3>
        <a:srgbClr val="F19F37"/>
      </a:accent3>
      <a:accent4>
        <a:srgbClr val="A89983"/>
      </a:accent4>
      <a:accent5>
        <a:srgbClr val="828282"/>
      </a:accent5>
      <a:accent6>
        <a:srgbClr val="C5062F"/>
      </a:accent6>
      <a:hlink>
        <a:srgbClr val="0000FF"/>
      </a:hlink>
      <a:folHlink>
        <a:srgbClr val="800080"/>
      </a:folHlink>
    </a:clrScheme>
    <a:fontScheme name="Sodifran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Century Gothic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Sodifrance-Modele_de_presentation</Template>
  <TotalTime>3961</TotalTime>
  <Words>372</Words>
  <Application>Microsoft Office PowerPoint</Application>
  <PresentationFormat>Affichage à l'écran (16:9)</PresentationFormat>
  <Paragraphs>132</Paragraphs>
  <Slides>15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Sodifrance-Modele_de_presentation</vt:lpstr>
      <vt:lpstr>Présentation PowerPoint</vt:lpstr>
      <vt:lpstr>Présentation PowerPoint</vt:lpstr>
      <vt:lpstr>Definitions</vt:lpstr>
      <vt:lpstr>Présentation PowerPoint</vt:lpstr>
      <vt:lpstr>Concept  &amp; Consequences</vt:lpstr>
      <vt:lpstr>Présentation PowerPoint</vt:lpstr>
      <vt:lpstr>Action = consequences</vt:lpstr>
      <vt:lpstr>Présentation PowerPoint</vt:lpstr>
      <vt:lpstr>Présentation PowerPoint</vt:lpstr>
      <vt:lpstr>Présentation PowerPoint</vt:lpstr>
      <vt:lpstr>Présentation PowerPoint</vt:lpstr>
      <vt:lpstr>Upgrades &amp;  new features</vt:lpstr>
      <vt:lpstr>Présentation PowerPoint</vt:lpstr>
      <vt:lpstr>Présentation PowerPoint</vt:lpstr>
      <vt:lpstr>Wireframing</vt:lpstr>
    </vt:vector>
  </TitlesOfParts>
  <Company>SODIFRANCE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Sodifrance</dc:title>
  <dc:creator>plaunay@sodifrance.fr</dc:creator>
  <cp:keywords>Sodifrance</cp:keywords>
  <cp:lastModifiedBy>Administrateur</cp:lastModifiedBy>
  <cp:revision>217</cp:revision>
  <cp:lastPrinted>2013-03-19T10:18:18Z</cp:lastPrinted>
  <dcterms:created xsi:type="dcterms:W3CDTF">2013-02-12T13:28:20Z</dcterms:created>
  <dcterms:modified xsi:type="dcterms:W3CDTF">2014-09-23T09:35:40Z</dcterms:modified>
</cp:coreProperties>
</file>